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09" r:id="rId3"/>
    <p:sldMasterId id="2147483738" r:id="rId4"/>
    <p:sldMasterId id="2147483819" r:id="rId5"/>
    <p:sldMasterId id="2147483845" r:id="rId6"/>
  </p:sldMasterIdLst>
  <p:notesMasterIdLst>
    <p:notesMasterId r:id="rId32"/>
  </p:notesMasterIdLst>
  <p:sldIdLst>
    <p:sldId id="256" r:id="rId7"/>
    <p:sldId id="257" r:id="rId8"/>
    <p:sldId id="268" r:id="rId9"/>
    <p:sldId id="2147481778" r:id="rId10"/>
    <p:sldId id="2147481779" r:id="rId11"/>
    <p:sldId id="2147481783" r:id="rId12"/>
    <p:sldId id="259" r:id="rId13"/>
    <p:sldId id="2147481792" r:id="rId14"/>
    <p:sldId id="2147481785" r:id="rId15"/>
    <p:sldId id="2147481789" r:id="rId16"/>
    <p:sldId id="2147481784" r:id="rId17"/>
    <p:sldId id="2147481791" r:id="rId18"/>
    <p:sldId id="2147481788" r:id="rId19"/>
    <p:sldId id="2147481780" r:id="rId20"/>
    <p:sldId id="2147481781" r:id="rId21"/>
    <p:sldId id="2147481786" r:id="rId22"/>
    <p:sldId id="2147481790" r:id="rId23"/>
    <p:sldId id="2147481782" r:id="rId24"/>
    <p:sldId id="2147481787" r:id="rId25"/>
    <p:sldId id="2147481257" r:id="rId26"/>
    <p:sldId id="2147481776" r:id="rId27"/>
    <p:sldId id="2147477230" r:id="rId28"/>
    <p:sldId id="2147481775" r:id="rId29"/>
    <p:sldId id="2142532699" r:id="rId30"/>
    <p:sldId id="214748015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B956B5-57D3-4BF1-B221-0A719EF054B3}">
          <p14:sldIdLst>
            <p14:sldId id="256"/>
            <p14:sldId id="257"/>
            <p14:sldId id="268"/>
          </p14:sldIdLst>
        </p14:section>
        <p14:section name="Azure Speech Service" id="{DC34270E-D4E3-4305-A1F0-81455F3C54F4}">
          <p14:sldIdLst>
            <p14:sldId id="2147481778"/>
            <p14:sldId id="2147481779"/>
            <p14:sldId id="2147481783"/>
          </p14:sldIdLst>
        </p14:section>
        <p14:section name="Azure OpenAI Services" id="{78E50631-568C-4EA0-A88E-490AC95EC94F}">
          <p14:sldIdLst>
            <p14:sldId id="259"/>
            <p14:sldId id="2147481792"/>
            <p14:sldId id="2147481785"/>
          </p14:sldIdLst>
        </p14:section>
        <p14:section name="Azure Translator" id="{11E25227-A9A7-4AD2-9949-BA33151E02E5}">
          <p14:sldIdLst>
            <p14:sldId id="2147481789"/>
            <p14:sldId id="2147481784"/>
            <p14:sldId id="2147481791"/>
          </p14:sldIdLst>
        </p14:section>
        <p14:section name="Document Intelligence" id="{32A3FED9-8693-4F0E-83CB-F661247DD80A}">
          <p14:sldIdLst>
            <p14:sldId id="2147481788"/>
            <p14:sldId id="2147481780"/>
            <p14:sldId id="2147481781"/>
            <p14:sldId id="2147481786"/>
          </p14:sldIdLst>
        </p14:section>
        <p14:section name="Custom Vision - Car Plate" id="{91F266FB-154B-43C0-831D-1578D5275EE9}">
          <p14:sldIdLst>
            <p14:sldId id="2147481790"/>
            <p14:sldId id="2147481782"/>
            <p14:sldId id="2147481787"/>
          </p14:sldIdLst>
        </p14:section>
        <p14:section name="Overview" id="{726058DC-D87C-4F21-B8A8-9B7E921AE941}">
          <p14:sldIdLst>
            <p14:sldId id="2147481257"/>
            <p14:sldId id="2147481776"/>
            <p14:sldId id="2147477230"/>
            <p14:sldId id="2147481775"/>
          </p14:sldIdLst>
        </p14:section>
        <p14:section name="Responsible AI" id="{C8D93A8C-DAB5-4C0E-9B47-DA93A27E5748}">
          <p14:sldIdLst>
            <p14:sldId id="2142532699"/>
            <p14:sldId id="21474801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70" autoAdjust="0"/>
  </p:normalViewPr>
  <p:slideViewPr>
    <p:cSldViewPr snapToGrid="0">
      <p:cViewPr varScale="1">
        <p:scale>
          <a:sx n="88" d="100"/>
          <a:sy n="88" d="100"/>
        </p:scale>
        <p:origin x="9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C9B8B-1353-4BE1-AA53-2BCF64DE05BA}" type="datetimeFigureOut">
              <a:rPr lang="en-IE" smtClean="0"/>
              <a:t>26/04/2024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B64E00-2754-4FA4-B761-9EBD03993AA1}" type="slidenum">
              <a:rPr lang="en-IE" smtClean="0"/>
              <a:t>‹#›</a:t>
            </a:fld>
            <a:endParaRPr lang="en-IE"/>
          </a:p>
        </p:txBody>
      </p:sp>
    </p:spTree>
    <p:extLst>
      <p:ext uri="{BB962C8B-B14F-4D97-AF65-F5344CB8AC3E}">
        <p14:creationId xmlns:p14="http://schemas.microsoft.com/office/powerpoint/2010/main" val="3663912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2</a:t>
            </a:fld>
            <a:endParaRPr lang="en-IE"/>
          </a:p>
        </p:txBody>
      </p:sp>
    </p:spTree>
    <p:extLst>
      <p:ext uri="{BB962C8B-B14F-4D97-AF65-F5344CB8AC3E}">
        <p14:creationId xmlns:p14="http://schemas.microsoft.com/office/powerpoint/2010/main" val="3044641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Form Recogniser</a:t>
            </a:r>
          </a:p>
          <a:p>
            <a:endParaRPr lang="en-IE" dirty="0"/>
          </a:p>
          <a:p>
            <a:r>
              <a:rPr lang="en-IE" dirty="0"/>
              <a:t>https://learn.microsoft.com/en-us/azure/ai-services/document-intelligence/concept-model-overview?view=doc-intel-4.0.0</a:t>
            </a:r>
          </a:p>
        </p:txBody>
      </p:sp>
      <p:sp>
        <p:nvSpPr>
          <p:cNvPr id="4" name="Slide Number Placeholder 3"/>
          <p:cNvSpPr>
            <a:spLocks noGrp="1"/>
          </p:cNvSpPr>
          <p:nvPr>
            <p:ph type="sldNum" sz="quarter" idx="5"/>
          </p:nvPr>
        </p:nvSpPr>
        <p:spPr/>
        <p:txBody>
          <a:bodyPr/>
          <a:lstStyle/>
          <a:p>
            <a:fld id="{8DB64E00-2754-4FA4-B761-9EBD03993AA1}" type="slidenum">
              <a:rPr lang="en-IE" smtClean="0"/>
              <a:t>13</a:t>
            </a:fld>
            <a:endParaRPr lang="en-IE"/>
          </a:p>
        </p:txBody>
      </p:sp>
    </p:spTree>
    <p:extLst>
      <p:ext uri="{BB962C8B-B14F-4D97-AF65-F5344CB8AC3E}">
        <p14:creationId xmlns:p14="http://schemas.microsoft.com/office/powerpoint/2010/main" val="1405085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https://azure.microsoft.com/en-us/pricing/details/ai-document-intelligence/</a:t>
            </a:r>
          </a:p>
        </p:txBody>
      </p:sp>
      <p:sp>
        <p:nvSpPr>
          <p:cNvPr id="4" name="Slide Number Placeholder 3"/>
          <p:cNvSpPr>
            <a:spLocks noGrp="1"/>
          </p:cNvSpPr>
          <p:nvPr>
            <p:ph type="sldNum" sz="quarter" idx="5"/>
          </p:nvPr>
        </p:nvSpPr>
        <p:spPr/>
        <p:txBody>
          <a:bodyPr/>
          <a:lstStyle/>
          <a:p>
            <a:fld id="{8DB64E00-2754-4FA4-B761-9EBD03993AA1}" type="slidenum">
              <a:rPr lang="en-IE" smtClean="0"/>
              <a:t>16</a:t>
            </a:fld>
            <a:endParaRPr lang="en-IE"/>
          </a:p>
        </p:txBody>
      </p:sp>
    </p:spTree>
    <p:extLst>
      <p:ext uri="{BB962C8B-B14F-4D97-AF65-F5344CB8AC3E}">
        <p14:creationId xmlns:p14="http://schemas.microsoft.com/office/powerpoint/2010/main" val="2989631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https://azure.microsoft.com/en-us/pricing/details/cognitive-services/custom-vision-service/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19</a:t>
            </a:fld>
            <a:endParaRPr lang="en-IE"/>
          </a:p>
        </p:txBody>
      </p:sp>
    </p:spTree>
    <p:extLst>
      <p:ext uri="{BB962C8B-B14F-4D97-AF65-F5344CB8AC3E}">
        <p14:creationId xmlns:p14="http://schemas.microsoft.com/office/powerpoint/2010/main" val="2147869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In banking industry OpenAI implementation revolve around </a:t>
            </a:r>
          </a:p>
          <a:p>
            <a:pPr marL="171450" indent="-171450">
              <a:buFont typeface="Arial" panose="020B0604020202020204" pitchFamily="34" charset="0"/>
              <a:buChar char="•"/>
            </a:pPr>
            <a:r>
              <a:rPr lang="en-US" dirty="0">
                <a:cs typeface="+mn-lt"/>
              </a:rPr>
              <a:t>Improving customer experience through conversational AI</a:t>
            </a:r>
          </a:p>
          <a:p>
            <a:pPr marL="171450" indent="-171450">
              <a:buFont typeface="Arial" panose="020B0604020202020204" pitchFamily="34" charset="0"/>
              <a:buChar char="•"/>
            </a:pPr>
            <a:endParaRPr lang="en-US" dirty="0">
              <a:cs typeface="+mn-lt"/>
            </a:endParaRPr>
          </a:p>
          <a:p>
            <a:pPr marL="0" indent="0">
              <a:buFont typeface="Arial" panose="020B0604020202020204" pitchFamily="34" charset="0"/>
              <a:buNone/>
            </a:pPr>
            <a:r>
              <a:rPr lang="en-US" dirty="0">
                <a:cs typeface="+mn-lt"/>
              </a:rPr>
              <a:t>Contact Center (Call center) insights – OAI service can </a:t>
            </a:r>
            <a:r>
              <a:rPr lang="en-US" dirty="0" err="1">
                <a:cs typeface="+mn-lt"/>
              </a:rPr>
              <a:t>analyse</a:t>
            </a:r>
            <a:r>
              <a:rPr lang="en-US" dirty="0">
                <a:cs typeface="+mn-lt"/>
              </a:rPr>
              <a:t> call center conversations and facilitate reporting based on key metrics – customer satisfaction, sentiment analysis, staff training.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Fraud Detection – </a:t>
            </a:r>
            <a:r>
              <a:rPr lang="en-US" dirty="0" err="1">
                <a:cs typeface="+mn-lt"/>
              </a:rPr>
              <a:t>analyse</a:t>
            </a:r>
            <a:r>
              <a:rPr lang="en-US" dirty="0">
                <a:cs typeface="+mn-lt"/>
              </a:rPr>
              <a:t> customer behavior patterns to identify unusual patterns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Empowering Advisors – summarization, key points extraction, understanding and translating large body of text from specialized language – legal, financial, etc. </a:t>
            </a:r>
          </a:p>
          <a:p>
            <a:pPr marL="0" indent="0">
              <a:buFont typeface="Arial" panose="020B0604020202020204" pitchFamily="34" charset="0"/>
              <a:buNone/>
            </a:pPr>
            <a:endParaRPr lang="en-US" dirty="0">
              <a:cs typeface="+mn-lt"/>
            </a:endParaRPr>
          </a:p>
          <a:p>
            <a:r>
              <a:rPr lang="en-US" dirty="0">
                <a:cs typeface="+mn-lt"/>
              </a:rPr>
              <a:t>NLP Document Analysis </a:t>
            </a:r>
          </a:p>
          <a:p>
            <a:endParaRPr lang="en-US" dirty="0">
              <a:cs typeface="+mn-lt"/>
            </a:endParaRPr>
          </a:p>
          <a:p>
            <a:r>
              <a:rPr lang="en-US" dirty="0">
                <a:cs typeface="+mn-lt"/>
              </a:rPr>
              <a:t>Compliance Monitoring </a:t>
            </a:r>
          </a:p>
          <a:p>
            <a:endParaRPr lang="en-US" dirty="0">
              <a:cs typeface="+mn-lt"/>
            </a:endParaRPr>
          </a:p>
          <a:p>
            <a:r>
              <a:rPr lang="en-US" dirty="0">
                <a:cs typeface="+mn-lt"/>
              </a:rPr>
              <a:t>Natural language translation</a:t>
            </a:r>
          </a:p>
          <a:p>
            <a:endParaRPr lang="en-US" dirty="0">
              <a:cs typeface="+mn-lt"/>
            </a:endParaRPr>
          </a:p>
          <a:p>
            <a:endParaRPr lang="en-US" dirty="0">
              <a:cs typeface="+mn-lt"/>
            </a:endParaRPr>
          </a:p>
          <a:p>
            <a:br>
              <a:rPr lang="en-US" dirty="0">
                <a:cs typeface="+mn-lt"/>
              </a:rPr>
            </a:br>
            <a:r>
              <a:rPr lang="en-US" b="1" dirty="0">
                <a:cs typeface="Calibri"/>
              </a:rPr>
              <a:t>Bill:</a:t>
            </a:r>
            <a:endParaRPr lang="en-US" b="1" dirty="0"/>
          </a:p>
          <a:p>
            <a:endParaRPr lang="en-US" dirty="0"/>
          </a:p>
          <a:p>
            <a:r>
              <a:rPr lang="en-US" dirty="0"/>
              <a:t>That is a great step forward. So in these early days, what are you seeing as the first use cases where generative AI can have the greatest impact? </a:t>
            </a:r>
          </a:p>
          <a:p>
            <a:endParaRPr lang="en-US" b="1" dirty="0"/>
          </a:p>
          <a:p>
            <a:r>
              <a:rPr lang="en-US" b="1" dirty="0"/>
              <a:t>Sean:</a:t>
            </a:r>
            <a:r>
              <a:rPr lang="en-US" dirty="0"/>
              <a:t> </a:t>
            </a:r>
            <a:endParaRPr lang="en-US" dirty="0">
              <a:cs typeface="Calibri"/>
            </a:endParaRPr>
          </a:p>
          <a:p>
            <a:r>
              <a:rPr lang="en-US" dirty="0"/>
              <a:t> </a:t>
            </a:r>
          </a:p>
          <a:p>
            <a:r>
              <a:rPr lang="en-US" dirty="0"/>
              <a:t>We are seeing so many uses being brought to us by customers and partners and so much excitement.</a:t>
            </a:r>
          </a:p>
          <a:p>
            <a:endParaRPr lang="en-US" dirty="0"/>
          </a:p>
          <a:p>
            <a:r>
              <a:rPr lang="en-US" b="1" dirty="0"/>
              <a:t>This view that you see on the screen represents some of the themes we’re seeing across all 3 sub-verticals for Banking, Insurance and Capital Markets for Generative AI as well as a set of common use cases.</a:t>
            </a:r>
            <a:endParaRPr lang="en-US" dirty="0"/>
          </a:p>
          <a:p>
            <a:r>
              <a:rPr lang="en-US" dirty="0"/>
              <a:t> </a:t>
            </a:r>
          </a:p>
          <a:p>
            <a:r>
              <a:rPr lang="en-US" dirty="0"/>
              <a:t>For a point of reference, we conduct AI/LLM workshops across all industries to get customer and partner insight as well as engage on these use cases…   </a:t>
            </a:r>
          </a:p>
          <a:p>
            <a:r>
              <a:rPr lang="en-US" dirty="0"/>
              <a:t> </a:t>
            </a:r>
          </a:p>
          <a:p>
            <a:r>
              <a:rPr lang="en-US" dirty="0"/>
              <a:t>It is clear this is not only a top priority for our business but also that our customers and partners want to engage quickly and meaningfully. </a:t>
            </a:r>
          </a:p>
          <a:p>
            <a:r>
              <a:rPr lang="en-US" dirty="0"/>
              <a:t> </a:t>
            </a:r>
          </a:p>
          <a:p>
            <a:r>
              <a:rPr lang="en-US" dirty="0"/>
              <a:t>With the industry’s focus on managing risk and generating returns, generative AI has the potential to drive marked improvements in employee productivity, operational efficiency, and customer experience. </a:t>
            </a:r>
          </a:p>
          <a:p>
            <a:r>
              <a:rPr lang="en-US" dirty="0"/>
              <a:t> </a:t>
            </a:r>
          </a:p>
          <a:p>
            <a:r>
              <a:rPr lang="en-US" dirty="0"/>
              <a:t>Generative AI has added a whole new dimension to what we mean by </a:t>
            </a:r>
            <a:r>
              <a:rPr lang="en-US" b="1" dirty="0"/>
              <a:t>intelligent banking </a:t>
            </a:r>
            <a:r>
              <a:rPr lang="en-US" dirty="0"/>
              <a:t>and the possibilities it creates to unlock greater innovation and business value at an accelerated pace. </a:t>
            </a:r>
          </a:p>
          <a:p>
            <a:r>
              <a:rPr lang="en-US" dirty="0"/>
              <a:t> </a:t>
            </a:r>
          </a:p>
          <a:p>
            <a:r>
              <a:rPr lang="en-US" dirty="0"/>
              <a:t>Other use cases range from everything from </a:t>
            </a:r>
            <a:r>
              <a:rPr lang="en-US" b="1" dirty="0"/>
              <a:t>fraud detection</a:t>
            </a:r>
            <a:r>
              <a:rPr lang="en-US" dirty="0"/>
              <a:t>, Natural Language Processing (NLP) document analysis, to Pitchbook generation.  Ahh, pitchbook generation – I wish this was available when I started my career in Investment Banking.</a:t>
            </a:r>
          </a:p>
          <a:p>
            <a:endParaRPr lang="en-US" dirty="0">
              <a:cs typeface="Calibri"/>
            </a:endParaRPr>
          </a:p>
          <a:p>
            <a:endParaRPr lang="en-US" dirty="0"/>
          </a:p>
        </p:txBody>
      </p:sp>
    </p:spTree>
    <p:extLst>
      <p:ext uri="{BB962C8B-B14F-4D97-AF65-F5344CB8AC3E}">
        <p14:creationId xmlns:p14="http://schemas.microsoft.com/office/powerpoint/2010/main" val="255127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Contact us for details</a:t>
            </a:r>
          </a:p>
        </p:txBody>
      </p:sp>
      <p:sp>
        <p:nvSpPr>
          <p:cNvPr id="4" name="Slide Number Placeholder 3"/>
          <p:cNvSpPr>
            <a:spLocks noGrp="1"/>
          </p:cNvSpPr>
          <p:nvPr>
            <p:ph type="sldNum" sz="quarter" idx="5"/>
          </p:nvPr>
        </p:nvSpPr>
        <p:spPr/>
        <p:txBody>
          <a:bodyPr/>
          <a:lstStyle/>
          <a:p>
            <a:fld id="{EE4B2235-26FE-40A4-86C8-7E60C27C1CE4}" type="slidenum">
              <a:rPr lang="en-IE" smtClean="0"/>
              <a:t>21</a:t>
            </a:fld>
            <a:endParaRPr lang="en-IE"/>
          </a:p>
        </p:txBody>
      </p:sp>
    </p:spTree>
    <p:extLst>
      <p:ext uri="{BB962C8B-B14F-4D97-AF65-F5344CB8AC3E}">
        <p14:creationId xmlns:p14="http://schemas.microsoft.com/office/powerpoint/2010/main" val="412776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Narrative/talk track:</a:t>
            </a:r>
          </a:p>
          <a:p>
            <a:pPr algn="l"/>
            <a:r>
              <a:rPr lang="en-US" b="0" i="0" dirty="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dirty="0">
                <a:solidFill>
                  <a:srgbClr val="D1D5DB"/>
                </a:solidFill>
                <a:effectLst/>
                <a:latin typeface="Söhne"/>
              </a:rPr>
              <a:t>Azure AI includes a wide range of services, such as: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many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286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445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1984">
              <a:defRPr/>
            </a:pPr>
            <a:endParaRPr lang="en-US"/>
          </a:p>
          <a:p>
            <a:pPr marL="0" marR="0" lvl="0" indent="0" algn="l" defTabSz="971984" rtl="0" eaLnBrk="1" fontAlgn="auto" latinLnBrk="0" hangingPunct="1">
              <a:lnSpc>
                <a:spcPct val="100000"/>
              </a:lnSpc>
              <a:spcBef>
                <a:spcPts val="0"/>
              </a:spcBef>
              <a:spcAft>
                <a:spcPts val="0"/>
              </a:spcAft>
              <a:buClrTx/>
              <a:buSzTx/>
              <a:buFontTx/>
              <a:buNone/>
              <a:tabLst/>
              <a:defRPr/>
            </a:pPr>
            <a:r>
              <a:rPr lang="en-IE" b="1" i="0">
                <a:solidFill>
                  <a:srgbClr val="161616"/>
                </a:solidFill>
                <a:effectLst/>
                <a:latin typeface="Segoe UI" panose="020B0502040204020203" pitchFamily="34" charset="0"/>
              </a:rPr>
              <a:t>What is Responsible AI?</a:t>
            </a:r>
          </a:p>
          <a:p>
            <a:pPr defTabSz="971984">
              <a:defRPr/>
            </a:pPr>
            <a:r>
              <a:rPr lang="en-US"/>
              <a:t>https://learn.microsoft.com/en-us/azure/machine-learning/concept-responsible-ai?view=azureml-api-2</a:t>
            </a:r>
          </a:p>
        </p:txBody>
      </p:sp>
      <p:sp>
        <p:nvSpPr>
          <p:cNvPr id="4" name="Slide Number Placeholder 3"/>
          <p:cNvSpPr>
            <a:spLocks noGrp="1"/>
          </p:cNvSpPr>
          <p:nvPr>
            <p:ph type="sldNum" sz="quarter" idx="5"/>
          </p:nvPr>
        </p:nvSpPr>
        <p:spPr/>
        <p:txBody>
          <a:bodyPr/>
          <a:lstStyle/>
          <a:p>
            <a:pPr marL="0" marR="0" lvl="0" indent="0" algn="r" defTabSz="952364"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236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4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https://learn.microsoft.com/en-us/azure/architecture/data-guide/technology-choices/cognitive-services</a:t>
            </a:r>
          </a:p>
        </p:txBody>
      </p:sp>
      <p:sp>
        <p:nvSpPr>
          <p:cNvPr id="4" name="Slide Number Placeholder 3"/>
          <p:cNvSpPr>
            <a:spLocks noGrp="1"/>
          </p:cNvSpPr>
          <p:nvPr>
            <p:ph type="sldNum" sz="quarter" idx="5"/>
          </p:nvPr>
        </p:nvSpPr>
        <p:spPr/>
        <p:txBody>
          <a:bodyPr/>
          <a:lstStyle/>
          <a:p>
            <a:fld id="{98D6D1CA-F06C-4BAC-BBFE-438176DC3173}" type="slidenum">
              <a:rPr lang="en-IE" smtClean="0"/>
              <a:t>3</a:t>
            </a:fld>
            <a:endParaRPr lang="en-IE"/>
          </a:p>
        </p:txBody>
      </p:sp>
    </p:spTree>
    <p:extLst>
      <p:ext uri="{BB962C8B-B14F-4D97-AF65-F5344CB8AC3E}">
        <p14:creationId xmlns:p14="http://schemas.microsoft.com/office/powerpoint/2010/main" val="99750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Languages Support</a:t>
            </a:r>
          </a:p>
          <a:p>
            <a:r>
              <a:rPr lang="en-IE" dirty="0"/>
              <a:t>https://learn.microsoft.com/en-us/azure/ai-services/speech-service/language-support?tabs=stt</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4</a:t>
            </a:fld>
            <a:endParaRPr lang="en-IE"/>
          </a:p>
        </p:txBody>
      </p:sp>
    </p:spTree>
    <p:extLst>
      <p:ext uri="{BB962C8B-B14F-4D97-AF65-F5344CB8AC3E}">
        <p14:creationId xmlns:p14="http://schemas.microsoft.com/office/powerpoint/2010/main" val="3524574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https://azure.microsoft.com/en-us/pricing/details/cognitive-services/speech-services/</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6</a:t>
            </a:fld>
            <a:endParaRPr lang="en-IE"/>
          </a:p>
        </p:txBody>
      </p:sp>
    </p:spTree>
    <p:extLst>
      <p:ext uri="{BB962C8B-B14F-4D97-AF65-F5344CB8AC3E}">
        <p14:creationId xmlns:p14="http://schemas.microsoft.com/office/powerpoint/2010/main" val="2333303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8</a:t>
            </a:fld>
            <a:endParaRPr lang="en-IE"/>
          </a:p>
        </p:txBody>
      </p:sp>
    </p:spTree>
    <p:extLst>
      <p:ext uri="{BB962C8B-B14F-4D97-AF65-F5344CB8AC3E}">
        <p14:creationId xmlns:p14="http://schemas.microsoft.com/office/powerpoint/2010/main" val="514320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https://azure.microsoft.com/en-us/pricing/details/cognitive-services/openai-service/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9</a:t>
            </a:fld>
            <a:endParaRPr lang="en-IE"/>
          </a:p>
        </p:txBody>
      </p:sp>
    </p:spTree>
    <p:extLst>
      <p:ext uri="{BB962C8B-B14F-4D97-AF65-F5344CB8AC3E}">
        <p14:creationId xmlns:p14="http://schemas.microsoft.com/office/powerpoint/2010/main" val="2478320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Translation: Azure Translator can translate text in real-time across more than 90 languages and dialects, enabling global communication and content localization1</a:t>
            </a:r>
          </a:p>
          <a:p>
            <a:endParaRPr lang="en-GB" dirty="0"/>
          </a:p>
          <a:p>
            <a:r>
              <a:rPr lang="en-GB" dirty="0"/>
              <a:t>Custom Translator: This feature allows you to build customized translation models that understand the terminology used in your own business and industry2</a:t>
            </a:r>
          </a:p>
          <a:p>
            <a:endParaRPr lang="en-GB" dirty="0"/>
          </a:p>
          <a:p>
            <a:r>
              <a:rPr lang="en-GB" dirty="0"/>
              <a:t>Document Translation: Azure Translator can also translate documents while maintaining their original formatting, which is ideal for translating manuals, guides, and more3</a:t>
            </a:r>
          </a:p>
          <a:p>
            <a:endParaRPr lang="en-GB" dirty="0"/>
          </a:p>
          <a:p>
            <a:r>
              <a:rPr lang="en-GB" dirty="0"/>
              <a:t>Speech Translation: The service offers real-time speech translation capabilities, making it possible to have multilingual conversations and presentations4</a:t>
            </a:r>
          </a:p>
          <a:p>
            <a:endParaRPr lang="en-GB" dirty="0"/>
          </a:p>
          <a:p>
            <a:r>
              <a:rPr lang="en-GB" dirty="0"/>
              <a:t>Language Detection: It can automatically detect the language of the input text, which simplifies the translation process when the language is unknown5</a:t>
            </a:r>
          </a:p>
          <a:p>
            <a:endParaRPr lang="en-GB" dirty="0"/>
          </a:p>
          <a:p>
            <a:r>
              <a:rPr lang="en-GB" dirty="0"/>
              <a:t>Transliteration: Azure Translator supports transliteration, which converts text from one script to another, aiding in pronunciation and reading of foreign languages6</a:t>
            </a:r>
          </a:p>
          <a:p>
            <a:endParaRPr lang="en-GB" dirty="0"/>
          </a:p>
          <a:p>
            <a:r>
              <a:rPr lang="en-GB" dirty="0"/>
              <a:t>Translation Memory: This feature leverages previous translations to ensure consistency and save time when translating similar or repetitive content7</a:t>
            </a:r>
          </a:p>
          <a:p>
            <a:endParaRPr lang="en-GB" dirty="0"/>
          </a:p>
          <a:p>
            <a:r>
              <a:rPr lang="en-GB" dirty="0"/>
              <a:t>Customizable Neural Machine Translation: The service uses state-of-the-art neural machine translation to provide high-quality, natural-sounding translations8</a:t>
            </a:r>
          </a:p>
          <a:p>
            <a:endParaRPr lang="en-GB" dirty="0"/>
          </a:p>
          <a:p>
            <a:r>
              <a:rPr lang="en-GB" dirty="0"/>
              <a:t>Extensive Language Support: Azure Translator continually updates and expands its language support, staying current with global language trends9</a:t>
            </a:r>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Translator language support</a:t>
            </a:r>
          </a:p>
          <a:p>
            <a:r>
              <a:rPr lang="en-IE" dirty="0"/>
              <a:t>https://learn.microsoft.com/en-us/azure/ai-services/translator/language-support</a:t>
            </a:r>
          </a:p>
          <a:p>
            <a:endParaRPr lang="en-IE" dirty="0"/>
          </a:p>
          <a:p>
            <a:r>
              <a:rPr lang="en-IE" dirty="0"/>
              <a:t>Text translation</a:t>
            </a:r>
          </a:p>
          <a:p>
            <a:r>
              <a:rPr lang="en-IE" dirty="0"/>
              <a:t>Asynchronous batch document translation</a:t>
            </a:r>
          </a:p>
          <a:p>
            <a:r>
              <a:rPr lang="en-IE" dirty="0"/>
              <a:t>Synchronous document translation</a:t>
            </a:r>
          </a:p>
          <a:p>
            <a:r>
              <a:rPr lang="en-IE" dirty="0"/>
              <a:t>Custom Translation</a:t>
            </a:r>
          </a:p>
          <a:p>
            <a:endParaRPr lang="en-IE" dirty="0"/>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10</a:t>
            </a:fld>
            <a:endParaRPr lang="en-IE"/>
          </a:p>
        </p:txBody>
      </p:sp>
    </p:spTree>
    <p:extLst>
      <p:ext uri="{BB962C8B-B14F-4D97-AF65-F5344CB8AC3E}">
        <p14:creationId xmlns:p14="http://schemas.microsoft.com/office/powerpoint/2010/main" val="2147798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https://azure.microsoft.com/en-us/pricing/details/cognitive-services/translator/</a:t>
            </a:r>
          </a:p>
        </p:txBody>
      </p:sp>
      <p:sp>
        <p:nvSpPr>
          <p:cNvPr id="4" name="Slide Number Placeholder 3"/>
          <p:cNvSpPr>
            <a:spLocks noGrp="1"/>
          </p:cNvSpPr>
          <p:nvPr>
            <p:ph type="sldNum" sz="quarter" idx="5"/>
          </p:nvPr>
        </p:nvSpPr>
        <p:spPr/>
        <p:txBody>
          <a:bodyPr/>
          <a:lstStyle/>
          <a:p>
            <a:fld id="{8DB64E00-2754-4FA4-B761-9EBD03993AA1}" type="slidenum">
              <a:rPr lang="en-IE" smtClean="0"/>
              <a:t>11</a:t>
            </a:fld>
            <a:endParaRPr lang="en-IE"/>
          </a:p>
        </p:txBody>
      </p:sp>
    </p:spTree>
    <p:extLst>
      <p:ext uri="{BB962C8B-B14F-4D97-AF65-F5344CB8AC3E}">
        <p14:creationId xmlns:p14="http://schemas.microsoft.com/office/powerpoint/2010/main" val="2862432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Analysis: It can </a:t>
            </a:r>
            <a:r>
              <a:rPr lang="en-GB" dirty="0" err="1"/>
              <a:t>analyze</a:t>
            </a:r>
            <a:r>
              <a:rPr lang="en-GB" dirty="0"/>
              <a:t> visual content in different ways depending on the visual features you’re interested in1</a:t>
            </a:r>
          </a:p>
          <a:p>
            <a:endParaRPr lang="en-GB" dirty="0"/>
          </a:p>
          <a:p>
            <a:r>
              <a:rPr lang="en-GB" dirty="0"/>
              <a:t>Optical Character Recognition (OCR): It extracts printed and handwritten text from images and documents with high accuracy, supporting multiple languages and writing styles2</a:t>
            </a:r>
          </a:p>
          <a:p>
            <a:endParaRPr lang="en-GB" dirty="0"/>
          </a:p>
          <a:p>
            <a:r>
              <a:rPr lang="en-GB" dirty="0"/>
              <a:t>Spatial Analysis: This feature helps in understanding the movement of people in a physical space in real-time1</a:t>
            </a:r>
          </a:p>
          <a:p>
            <a:endParaRPr lang="en-GB" dirty="0"/>
          </a:p>
          <a:p>
            <a:r>
              <a:rPr lang="en-GB" dirty="0"/>
              <a:t>Face Detection: It can detect human faces in images and identify attributes like emotions and head pose1</a:t>
            </a:r>
          </a:p>
          <a:p>
            <a:endParaRPr lang="en-GB" dirty="0"/>
          </a:p>
          <a:p>
            <a:r>
              <a:rPr lang="en-GB" dirty="0"/>
              <a:t>Form Recognizer: This extracts key-value pairs and tables from documents1</a:t>
            </a:r>
          </a:p>
          <a:p>
            <a:endParaRPr lang="en-GB" dirty="0"/>
          </a:p>
          <a:p>
            <a:r>
              <a:rPr lang="en-GB" dirty="0"/>
              <a:t>Custom Vision: This service allows you to build, deploy, and improve your own image classifiers—an advanced feature that enables you to tailor the service to your specific needs1</a:t>
            </a:r>
          </a:p>
          <a:p>
            <a:endParaRPr lang="en-GB" dirty="0"/>
          </a:p>
          <a:p>
            <a:r>
              <a:rPr lang="en-GB" dirty="0"/>
              <a:t>Content Moderator: It helps in moderating content by detecting potential offensive and unwanted images1</a:t>
            </a:r>
          </a:p>
          <a:p>
            <a:endParaRPr lang="en-GB" dirty="0"/>
          </a:p>
          <a:p>
            <a:r>
              <a:rPr lang="en-GB" dirty="0"/>
              <a:t>Personalizer: This feature offers a personalized user experience by prioritizing relevant content in images1</a:t>
            </a:r>
          </a:p>
          <a:p>
            <a:endParaRPr lang="en-GB" dirty="0"/>
          </a:p>
          <a:p>
            <a:r>
              <a:rPr lang="en-GB" dirty="0"/>
              <a:t>Computer Vision for Spatial Analysis: It is an advanced feature that processes video from cameras to understand the movement of people in a space1</a:t>
            </a:r>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12</a:t>
            </a:fld>
            <a:endParaRPr lang="en-IE"/>
          </a:p>
        </p:txBody>
      </p:sp>
    </p:spTree>
    <p:extLst>
      <p:ext uri="{BB962C8B-B14F-4D97-AF65-F5344CB8AC3E}">
        <p14:creationId xmlns:p14="http://schemas.microsoft.com/office/powerpoint/2010/main" val="1975152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49.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4.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58.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4.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4.xml"/><Relationship Id="rId4" Type="http://schemas.openxmlformats.org/officeDocument/2006/relationships/image" Target="../media/image7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4.xml"/><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4.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1DE6-9326-4C63-B49B-442B68DCD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D486819-15CC-4334-BB9B-B9689DADCA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88F2F022-A90F-4998-B6A3-1F3C69ABA6ED}"/>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5390BB74-1C11-4890-BEFF-91723E23EDF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ADF8F74-95A2-46B9-A63A-30DA6D3C49DE}"/>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307255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B47A-9812-4340-A847-B7B88D4E1F7D}"/>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777F9EBE-5A84-4A2E-A921-AE2029695A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58D3A5F-4AD8-4B59-AAA2-40F1E703E751}"/>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E116BB77-9526-409E-917C-F0CC16A8513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B8A1FED-BE58-4C5E-9F00-84BDCB1CD36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359759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551921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2487816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831976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11943804"/>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56299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17247089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9208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96005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75895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15525620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8C571-E0C4-409C-9760-07FD6BE0CC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3291E3E2-4C32-494D-B413-1768CF8F6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8036D16-609F-47B6-8CCD-2E56F03EFEE9}"/>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B0E99B36-D7A1-4788-81E9-AAEC8592B62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039EECC-18E6-4958-8884-80D05ECA5AD7}"/>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1259720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17458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4730707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5704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5382611"/>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74169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119584227"/>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779765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14467399"/>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925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50773499"/>
      </p:ext>
    </p:extLst>
  </p:cSld>
  <p:clrMapOvr>
    <a:masterClrMapping/>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2782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8493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455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3257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581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11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897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553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56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3090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B4B42815-FB3C-4C3F-9BE5-C6429563FEB0}"/>
              </a:ext>
            </a:extLst>
          </p:cNvPr>
          <p:cNvSpPr txBox="1"/>
          <p:nvPr userDrawn="1"/>
        </p:nvSpPr>
        <p:spPr>
          <a:xfrm>
            <a:off x="430306" y="6562165"/>
            <a:ext cx="3657600" cy="169277"/>
          </a:xfrm>
          <a:prstGeom prst="rect">
            <a:avLst/>
          </a:prstGeom>
          <a:noFill/>
        </p:spPr>
        <p:txBody>
          <a:bodyPr wrap="square" lIns="0" tIns="0" rIns="0" bIns="0" rtlCol="0">
            <a:spAutoFit/>
          </a:bodyPr>
          <a:lstStyle/>
          <a:p>
            <a:pPr algn="l"/>
            <a:r>
              <a:rPr lang="en-US" sz="1100"/>
              <a:t>Microsoft Confidential</a:t>
            </a:r>
          </a:p>
        </p:txBody>
      </p:sp>
    </p:spTree>
    <p:extLst>
      <p:ext uri="{BB962C8B-B14F-4D97-AF65-F5344CB8AC3E}">
        <p14:creationId xmlns:p14="http://schemas.microsoft.com/office/powerpoint/2010/main" val="635216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188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21818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73660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7604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03087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4582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82287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6407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25367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6375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38241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4805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11645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6756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0544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64069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66739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82806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0998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61276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26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728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1440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9702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03496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930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315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27811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28740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8360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89046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453307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9969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08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81918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1449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9004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915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0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33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5525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85647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886802"/>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5195054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8059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299346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402751588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61635421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69660411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284735541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172649806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197299246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577875401"/>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333384114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12638505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084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29712512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245951917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310325574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107299793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19936104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78824796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60304223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161049609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250694108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401245533"/>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4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274802269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932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7344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4235-6D61-6AAD-AC85-E793A7DBC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715FE895-A7CD-B951-6AD5-EE6033DAC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05E664E3-B2A6-265F-C643-A6BAEDFD54FD}"/>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44C01AAA-7E98-4484-A424-19AAF0F5147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AFEAE19-4F4B-6A49-6CDF-2DA02A4B838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9145030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6E64-4025-2B64-80AA-FFCACCF927D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EECBD23-AB5F-1B3C-E168-F8E21E4F1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7F39590-6D02-51CE-0B0D-24529710F039}"/>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A284D2EE-E174-CFAC-BFEA-49DA815BD83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8469350-0486-C9BC-9AED-5F33ECB3C6A8}"/>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749322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C2F0-DC04-CA36-0AED-79984A344F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6A6A7EB0-041C-819E-3E73-D1411966F2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BFADC1-3D80-F46C-0917-6730B3744822}"/>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78BE178C-507C-DFE0-118D-9EFA51F1C6D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C6C4584-37D6-E77D-F924-2B9556400CFB}"/>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0973070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09C1-4543-050B-F697-97679496A98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451381D-8629-E88C-7EA3-2C7EE2A25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83033C67-17A7-DC67-8C0B-7E2C715EF9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312B27AA-2BDC-3E4F-B18B-D9EACD3D8C85}"/>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6" name="Footer Placeholder 5">
            <a:extLst>
              <a:ext uri="{FF2B5EF4-FFF2-40B4-BE49-F238E27FC236}">
                <a16:creationId xmlns:a16="http://schemas.microsoft.com/office/drawing/2014/main" id="{30E5377E-F8FD-8E32-E151-E25E1BF31B6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2B52DC1-9EBB-F6A1-92DD-162C3E3D67BE}"/>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63748999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6D7A-DBE2-ED24-E911-931F1E128561}"/>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7837025B-A8E2-0A73-1F28-25C6248601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66047A-510C-6968-1C30-2B39620E8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1D5CE72D-5137-14EE-FC9A-3D05D2137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76880D-44F4-8FE5-AC9A-3EEA9BB1F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6E8419E2-55C9-F763-4DE8-57CE16EA5DF4}"/>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8" name="Footer Placeholder 7">
            <a:extLst>
              <a:ext uri="{FF2B5EF4-FFF2-40B4-BE49-F238E27FC236}">
                <a16:creationId xmlns:a16="http://schemas.microsoft.com/office/drawing/2014/main" id="{2CA9D1E6-C4F5-7D9A-07FB-36E5F894F2C3}"/>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FB101ABE-6209-09E4-C092-A3186FBB524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9001669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4293-07FD-CBD5-765D-0840492556EA}"/>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9D4D9352-EE38-2607-C26F-8ABF157B1B72}"/>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4" name="Footer Placeholder 3">
            <a:extLst>
              <a:ext uri="{FF2B5EF4-FFF2-40B4-BE49-F238E27FC236}">
                <a16:creationId xmlns:a16="http://schemas.microsoft.com/office/drawing/2014/main" id="{18DE88F2-D88A-6FAA-DA6E-AE606B444E05}"/>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84940A54-96E0-9709-42C6-F06120CE0EF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385528816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DBD9F-A6EE-344E-E369-92F1AD1E8038}"/>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3" name="Footer Placeholder 2">
            <a:extLst>
              <a:ext uri="{FF2B5EF4-FFF2-40B4-BE49-F238E27FC236}">
                <a16:creationId xmlns:a16="http://schemas.microsoft.com/office/drawing/2014/main" id="{537D56BB-6AB8-A74E-E350-6FDF25CB4DFB}"/>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374A0527-4834-FCC0-54D6-76805D72A74B}"/>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1538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EA5A-7147-4594-B0E0-D1716315AA3D}"/>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17E68FB-13D4-40F9-8B3D-6D06680AF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D3533B9-7BAF-416E-A48E-946A8E9FEA06}"/>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E7E64C33-BF94-493C-878E-CE7409FD1D7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919097E-12E3-4DCC-B519-946CD809858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638921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88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3665-00DC-485C-9333-8C96C1F6C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BAA09852-901E-C536-7C33-BFA7C6DE7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5E19B00-2A5D-D6CF-7174-A016E3CE0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6F243-A11E-8B1C-39BE-9641789F946A}"/>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6" name="Footer Placeholder 5">
            <a:extLst>
              <a:ext uri="{FF2B5EF4-FFF2-40B4-BE49-F238E27FC236}">
                <a16:creationId xmlns:a16="http://schemas.microsoft.com/office/drawing/2014/main" id="{CAF219A5-6C97-DCC7-38FB-8F1F1D2F6AB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5FBFE06-549C-C2F8-9FA8-22480D10D470}"/>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177032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63F7-31B4-38E2-E741-646E90106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B14E93D-39F5-8C9D-1446-634B425D92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B1D32499-2FBC-60C6-6F36-86DC9FBAC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D440B-D24C-7A2B-E71D-056392EEA3BC}"/>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6" name="Footer Placeholder 5">
            <a:extLst>
              <a:ext uri="{FF2B5EF4-FFF2-40B4-BE49-F238E27FC236}">
                <a16:creationId xmlns:a16="http://schemas.microsoft.com/office/drawing/2014/main" id="{60E49512-9CBF-DA66-91B1-FCC5D398732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B942334-BC00-2484-C0CC-282359A8BC8D}"/>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2352030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5D8C-8FA4-B0B0-B3BF-2B4430EDFE0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4DC5F39B-F613-8269-D707-40418B5C3C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9BA9C10-1EAB-79A1-C2E1-645A6CC1EA55}"/>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454F7A36-C0D6-D2A4-4431-CB52FCBBADB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F4E0504-FB9D-83B6-5647-4A3F00B12B8D}"/>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80348002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872CA-F676-87D4-1A23-6CEB991145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5E9173E-01A8-2B08-1DFD-BA849B15A6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F3169D2-530A-61CB-0FE3-933A92024169}"/>
              </a:ext>
            </a:extLst>
          </p:cNvPr>
          <p:cNvSpPr>
            <a:spLocks noGrp="1"/>
          </p:cNvSpPr>
          <p:nvPr>
            <p:ph type="dt" sz="half" idx="10"/>
          </p:nvPr>
        </p:nvSpPr>
        <p:spPr/>
        <p:txBody>
          <a:body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DFA79B03-C769-40C2-E32B-733AAE9A0C8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759FE2C-0BB5-378C-442F-1B45257B2360}"/>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829997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33439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0954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2835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4588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99540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6190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5450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82808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9977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B5DA-5422-4E11-AA46-0D5245B01B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A14CBBB7-219A-41ED-88D1-DD56268AE9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22866B-BDEA-4E5A-98B3-EFEDD14EDC82}"/>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7BC940C6-F213-48B5-B3B0-95D527DA04B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60B3A4A-F53B-4067-A957-CE9B83826C7B}"/>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768758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49212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82492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64950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59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06899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961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55500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5617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872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86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F183-46C2-46BD-8E9C-70B6C50A0745}"/>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EA4B75E-AB52-48EB-A6F3-3B1CFB7C24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61163D5D-0314-49E1-BE1B-7288D9652C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E065547C-2E00-42F3-8D8C-32730103BDDE}"/>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6" name="Footer Placeholder 5">
            <a:extLst>
              <a:ext uri="{FF2B5EF4-FFF2-40B4-BE49-F238E27FC236}">
                <a16:creationId xmlns:a16="http://schemas.microsoft.com/office/drawing/2014/main" id="{1AAD4103-8515-4F74-B451-1EDFF42813FC}"/>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48B654E-ABC9-452B-A08D-C61F6D5B6BD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764735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864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7531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9299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380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9054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779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9860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99508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406413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0674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D08B-99D0-458A-BB69-CC17B6545657}"/>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833CFF9-BEA4-485E-9F08-434BF5CE8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BC364F-14FB-464D-B9D8-4652AF9699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2C297E14-5CB6-48A8-BD30-70F7026C5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1DE37E-1D97-4ABD-B15E-1CBEA51DC4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BFBDA0BC-BFB3-4559-932E-93E5413B04E0}"/>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8" name="Footer Placeholder 7">
            <a:extLst>
              <a:ext uri="{FF2B5EF4-FFF2-40B4-BE49-F238E27FC236}">
                <a16:creationId xmlns:a16="http://schemas.microsoft.com/office/drawing/2014/main" id="{5C4FFA15-9134-4176-9B6A-1054C35BC76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793EA5C6-1BE6-4B82-B734-CE87F258A76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4180534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21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66170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94467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073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1178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12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953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019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82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9019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6B69-FB1C-4005-BC53-4CA352324F91}"/>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33BD5F92-37D9-425A-BDF6-7BFCCE7B791F}"/>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4" name="Footer Placeholder 3">
            <a:extLst>
              <a:ext uri="{FF2B5EF4-FFF2-40B4-BE49-F238E27FC236}">
                <a16:creationId xmlns:a16="http://schemas.microsoft.com/office/drawing/2014/main" id="{81FDB8BB-588E-45AB-9F65-D6C33D58BB2B}"/>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D8866F53-3078-4D62-A655-C069896689DF}"/>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053568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5801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5249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6468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210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71908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232545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106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2930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12175398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46339955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A26BA9-D34A-4928-94AE-E0E872E0B6C6}"/>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3" name="Footer Placeholder 2">
            <a:extLst>
              <a:ext uri="{FF2B5EF4-FFF2-40B4-BE49-F238E27FC236}">
                <a16:creationId xmlns:a16="http://schemas.microsoft.com/office/drawing/2014/main" id="{97F50D98-52D9-4E1F-BF1A-E87610BF21B0}"/>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8ECB8045-E3BA-4F7C-B831-C9285EAB4CE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8804569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7749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461047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19007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74857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736963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973012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51592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786723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156161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8793323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7D9F-B214-497D-82EE-290983C51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48AA4984-4324-482F-BFA8-E077E098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DED0C66-5805-4271-830E-149159F18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61672F-E491-4B2B-BDA5-1E9889F75909}"/>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6" name="Footer Placeholder 5">
            <a:extLst>
              <a:ext uri="{FF2B5EF4-FFF2-40B4-BE49-F238E27FC236}">
                <a16:creationId xmlns:a16="http://schemas.microsoft.com/office/drawing/2014/main" id="{1BFC6785-1488-4921-B9E8-31E08CFEDC3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9012ED7-3196-4F06-BBF6-87357B81D84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13247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368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7869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8901828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829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669138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032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6350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1A35-1051-1239-7813-5C59D6AB15F6}"/>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FC31C4A-F377-358D-97BE-30B0F87DCF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F705FF7-CA55-C23A-A888-59488CCB9891}"/>
              </a:ext>
            </a:extLst>
          </p:cNvPr>
          <p:cNvSpPr>
            <a:spLocks noGrp="1"/>
          </p:cNvSpPr>
          <p:nvPr>
            <p:ph type="dt" sz="half" idx="10"/>
          </p:nvPr>
        </p:nvSpPr>
        <p:spPr/>
        <p:txBody>
          <a:bodyPr/>
          <a:lstStyle/>
          <a:p>
            <a:fld id="{680F1A88-42E8-4631-8731-DF875B121CDE}" type="datetimeFigureOut">
              <a:rPr lang="en-IE" smtClean="0"/>
              <a:t>26/04/2024</a:t>
            </a:fld>
            <a:endParaRPr lang="en-IE"/>
          </a:p>
        </p:txBody>
      </p:sp>
      <p:sp>
        <p:nvSpPr>
          <p:cNvPr id="5" name="Footer Placeholder 4">
            <a:extLst>
              <a:ext uri="{FF2B5EF4-FFF2-40B4-BE49-F238E27FC236}">
                <a16:creationId xmlns:a16="http://schemas.microsoft.com/office/drawing/2014/main" id="{9C0CAF31-BBEB-78D0-2514-089D0CEDFE5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62D76AB-47FA-2728-4752-0D6D28FB9EFC}"/>
              </a:ext>
            </a:extLst>
          </p:cNvPr>
          <p:cNvSpPr>
            <a:spLocks noGrp="1"/>
          </p:cNvSpPr>
          <p:nvPr>
            <p:ph type="sldNum" sz="quarter" idx="12"/>
          </p:nvPr>
        </p:nvSpPr>
        <p:spPr/>
        <p:txBody>
          <a:bodyPr/>
          <a:lstStyle/>
          <a:p>
            <a:fld id="{9655432D-813F-4A2A-86E4-B9700B826FEE}" type="slidenum">
              <a:rPr lang="en-IE" smtClean="0"/>
              <a:t>‹#›</a:t>
            </a:fld>
            <a:endParaRPr lang="en-IE"/>
          </a:p>
        </p:txBody>
      </p:sp>
    </p:spTree>
    <p:extLst>
      <p:ext uri="{BB962C8B-B14F-4D97-AF65-F5344CB8AC3E}">
        <p14:creationId xmlns:p14="http://schemas.microsoft.com/office/powerpoint/2010/main" val="30762567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408544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F66B-61A6-4545-A9D4-E99EF92745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2820BFA9-4969-4743-9BC9-F82210B65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76AEFD0E-E283-48FA-A628-6542B512F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854F5-CD42-455D-BBCD-1150C3D57D40}"/>
              </a:ext>
            </a:extLst>
          </p:cNvPr>
          <p:cNvSpPr>
            <a:spLocks noGrp="1"/>
          </p:cNvSpPr>
          <p:nvPr>
            <p:ph type="dt" sz="half" idx="10"/>
          </p:nvPr>
        </p:nvSpPr>
        <p:spPr/>
        <p:txBody>
          <a:bodyPr/>
          <a:lstStyle/>
          <a:p>
            <a:fld id="{B337D2C0-4F17-4E7E-B3DA-5E4DA0F29643}" type="datetimeFigureOut">
              <a:rPr lang="en-IE" smtClean="0"/>
              <a:t>26/04/2024</a:t>
            </a:fld>
            <a:endParaRPr lang="en-IE"/>
          </a:p>
        </p:txBody>
      </p:sp>
      <p:sp>
        <p:nvSpPr>
          <p:cNvPr id="6" name="Footer Placeholder 5">
            <a:extLst>
              <a:ext uri="{FF2B5EF4-FFF2-40B4-BE49-F238E27FC236}">
                <a16:creationId xmlns:a16="http://schemas.microsoft.com/office/drawing/2014/main" id="{FBB87D2F-0B73-4A92-9A15-2C4AF992C1B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4AD4C38B-0A29-4A32-9078-E96593F503A4}"/>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7575378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51115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41262478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98212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8512408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44228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3957958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818984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13460417"/>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799084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14587046"/>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theme" Target="../theme/theme2.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16" Type="http://schemas.openxmlformats.org/officeDocument/2006/relationships/slideLayout" Target="../slideLayouts/slideLayout103.xml"/><Relationship Id="rId11" Type="http://schemas.openxmlformats.org/officeDocument/2006/relationships/slideLayout" Target="../slideLayouts/slideLayout98.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74" Type="http://schemas.openxmlformats.org/officeDocument/2006/relationships/slideLayout" Target="../slideLayouts/slideLayout161.xml"/><Relationship Id="rId79" Type="http://schemas.openxmlformats.org/officeDocument/2006/relationships/slideLayout" Target="../slideLayouts/slideLayout166.xml"/><Relationship Id="rId5" Type="http://schemas.openxmlformats.org/officeDocument/2006/relationships/slideLayout" Target="../slideLayouts/slideLayout92.xml"/><Relationship Id="rId61" Type="http://schemas.openxmlformats.org/officeDocument/2006/relationships/slideLayout" Target="../slideLayouts/slideLayout148.xml"/><Relationship Id="rId82" Type="http://schemas.openxmlformats.org/officeDocument/2006/relationships/image" Target="../media/image20.emf"/><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64" Type="http://schemas.openxmlformats.org/officeDocument/2006/relationships/slideLayout" Target="../slideLayouts/slideLayout151.xml"/><Relationship Id="rId69" Type="http://schemas.openxmlformats.org/officeDocument/2006/relationships/slideLayout" Target="../slideLayouts/slideLayout156.xml"/><Relationship Id="rId77" Type="http://schemas.openxmlformats.org/officeDocument/2006/relationships/slideLayout" Target="../slideLayouts/slideLayout164.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72" Type="http://schemas.openxmlformats.org/officeDocument/2006/relationships/slideLayout" Target="../slideLayouts/slideLayout159.xml"/><Relationship Id="rId80" Type="http://schemas.openxmlformats.org/officeDocument/2006/relationships/slideLayout" Target="../slideLayouts/slideLayout167.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67" Type="http://schemas.openxmlformats.org/officeDocument/2006/relationships/slideLayout" Target="../slideLayouts/slideLayout154.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slideLayout" Target="../slideLayouts/slideLayout149.xml"/><Relationship Id="rId70" Type="http://schemas.openxmlformats.org/officeDocument/2006/relationships/slideLayout" Target="../slideLayouts/slideLayout157.xml"/><Relationship Id="rId75" Type="http://schemas.openxmlformats.org/officeDocument/2006/relationships/slideLayout" Target="../slideLayouts/slideLayout16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73" Type="http://schemas.openxmlformats.org/officeDocument/2006/relationships/slideLayout" Target="../slideLayouts/slideLayout160.xml"/><Relationship Id="rId78" Type="http://schemas.openxmlformats.org/officeDocument/2006/relationships/slideLayout" Target="../slideLayouts/slideLayout165.xml"/><Relationship Id="rId81"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slideLayout" Target="../slideLayouts/slideLayout126.xml"/><Relationship Id="rId34" Type="http://schemas.openxmlformats.org/officeDocument/2006/relationships/slideLayout" Target="../slideLayouts/slideLayout121.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6" Type="http://schemas.openxmlformats.org/officeDocument/2006/relationships/slideLayout" Target="../slideLayouts/slideLayout163.xml"/><Relationship Id="rId7" Type="http://schemas.openxmlformats.org/officeDocument/2006/relationships/slideLayout" Target="../slideLayouts/slideLayout94.xml"/><Relationship Id="rId71" Type="http://schemas.openxmlformats.org/officeDocument/2006/relationships/slideLayout" Target="../slideLayouts/slideLayout158.xml"/><Relationship Id="rId2" Type="http://schemas.openxmlformats.org/officeDocument/2006/relationships/slideLayout" Target="../slideLayouts/slideLayout89.xml"/><Relationship Id="rId29" Type="http://schemas.openxmlformats.org/officeDocument/2006/relationships/slideLayout" Target="../slideLayouts/slideLayout116.xml"/><Relationship Id="rId24" Type="http://schemas.openxmlformats.org/officeDocument/2006/relationships/slideLayout" Target="../slideLayouts/slideLayout111.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66"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theme" Target="../theme/theme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image" Target="../media/image7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theme" Target="../theme/theme6.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B4C595-5958-4AFB-A19F-893E581EF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7BC325B-2ED7-4A36-8441-0ABBE708DC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4B6E53D-49DF-47E5-8792-8D490B49B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7D2C0-4F17-4E7E-B3DA-5E4DA0F29643}" type="datetimeFigureOut">
              <a:rPr lang="en-IE" smtClean="0"/>
              <a:t>26/04/2024</a:t>
            </a:fld>
            <a:endParaRPr lang="en-IE"/>
          </a:p>
        </p:txBody>
      </p:sp>
      <p:sp>
        <p:nvSpPr>
          <p:cNvPr id="5" name="Footer Placeholder 4">
            <a:extLst>
              <a:ext uri="{FF2B5EF4-FFF2-40B4-BE49-F238E27FC236}">
                <a16:creationId xmlns:a16="http://schemas.microsoft.com/office/drawing/2014/main" id="{0163DD90-7804-4093-BA1D-EA0E88089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626E389F-A58D-4E88-8703-887913863D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5C9C7-6ECA-492A-8AAC-9225CDF30C7E}" type="slidenum">
              <a:rPr lang="en-IE" smtClean="0"/>
              <a:t>‹#›</a:t>
            </a:fld>
            <a:endParaRPr lang="en-IE"/>
          </a:p>
        </p:txBody>
      </p:sp>
    </p:spTree>
    <p:extLst>
      <p:ext uri="{BB962C8B-B14F-4D97-AF65-F5344CB8AC3E}">
        <p14:creationId xmlns:p14="http://schemas.microsoft.com/office/powerpoint/2010/main" val="41833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232812"/>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640628969"/>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0617256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 id="2147483816" r:id="rId78"/>
    <p:sldLayoutId id="2147483817" r:id="rId79"/>
    <p:sldLayoutId id="2147483818"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3387819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127F6-9B6C-8C0A-193C-EB44085CC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4444183-A581-F2AB-1753-4151FDDB2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7C8AEB4-0D74-32E6-17E8-491745D789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8732FF-DC54-407F-B196-54845B146FCB}" type="datetimeFigureOut">
              <a:rPr lang="en-IE" smtClean="0"/>
              <a:t>26/04/2024</a:t>
            </a:fld>
            <a:endParaRPr lang="en-IE"/>
          </a:p>
        </p:txBody>
      </p:sp>
      <p:sp>
        <p:nvSpPr>
          <p:cNvPr id="5" name="Footer Placeholder 4">
            <a:extLst>
              <a:ext uri="{FF2B5EF4-FFF2-40B4-BE49-F238E27FC236}">
                <a16:creationId xmlns:a16="http://schemas.microsoft.com/office/drawing/2014/main" id="{BD49CA56-566F-6799-F272-133FFE957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639FF355-DE50-A1AB-DBE8-4A6AEBB22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F40130-CDAD-4602-B08E-EEC84F680F5E}" type="slidenum">
              <a:rPr lang="en-IE" smtClean="0"/>
              <a:t>‹#›</a:t>
            </a:fld>
            <a:endParaRPr lang="en-IE"/>
          </a:p>
        </p:txBody>
      </p:sp>
    </p:spTree>
    <p:extLst>
      <p:ext uri="{BB962C8B-B14F-4D97-AF65-F5344CB8AC3E}">
        <p14:creationId xmlns:p14="http://schemas.microsoft.com/office/powerpoint/2010/main" val="373019549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194.xml"/><Relationship Id="rId4" Type="http://schemas.openxmlformats.org/officeDocument/2006/relationships/image" Target="../media/image100.svg"/></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194.xml"/><Relationship Id="rId4" Type="http://schemas.openxmlformats.org/officeDocument/2006/relationships/image" Target="../media/image103.svg"/></Relationships>
</file>

<file path=ppt/slides/_rels/slide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194.xml"/><Relationship Id="rId4" Type="http://schemas.openxmlformats.org/officeDocument/2006/relationships/image" Target="../media/image103.svg"/></Relationships>
</file>

<file path=ppt/slides/_rels/slide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94.xml"/></Relationships>
</file>

<file path=ppt/slides/_rels/slide15.xml.rels><?xml version="1.0" encoding="UTF-8" standalone="yes"?>
<Relationships xmlns="http://schemas.openxmlformats.org/package/2006/relationships"><Relationship Id="rId3" Type="http://schemas.openxmlformats.org/officeDocument/2006/relationships/hyperlink" Target="fr_locale=%22en-US%22" TargetMode="External"/><Relationship Id="rId2" Type="http://schemas.openxmlformats.org/officeDocument/2006/relationships/image" Target="../media/image105.jpg"/><Relationship Id="rId1" Type="http://schemas.openxmlformats.org/officeDocument/2006/relationships/slideLayout" Target="../slideLayouts/slideLayout194.xml"/></Relationships>
</file>

<file path=ppt/slides/_rels/slide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17.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194.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03.svg"/><Relationship Id="rId2" Type="http://schemas.openxmlformats.org/officeDocument/2006/relationships/image" Target="../media/image109.png"/><Relationship Id="rId1" Type="http://schemas.openxmlformats.org/officeDocument/2006/relationships/slideLayout" Target="../slideLayouts/slideLayout194.xml"/><Relationship Id="rId6" Type="http://schemas.openxmlformats.org/officeDocument/2006/relationships/image" Target="../media/image111.png"/><Relationship Id="rId5" Type="http://schemas.openxmlformats.org/officeDocument/2006/relationships/image" Target="../media/image108.svg"/><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2.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svg"/><Relationship Id="rId18" Type="http://schemas.openxmlformats.org/officeDocument/2006/relationships/image" Target="../media/image128.png"/><Relationship Id="rId26" Type="http://schemas.openxmlformats.org/officeDocument/2006/relationships/image" Target="../media/image136.png"/><Relationship Id="rId3" Type="http://schemas.openxmlformats.org/officeDocument/2006/relationships/image" Target="../media/image113.png"/><Relationship Id="rId21" Type="http://schemas.openxmlformats.org/officeDocument/2006/relationships/image" Target="../media/image131.svg"/><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svg"/><Relationship Id="rId25" Type="http://schemas.openxmlformats.org/officeDocument/2006/relationships/image" Target="../media/image135.svg"/><Relationship Id="rId2" Type="http://schemas.openxmlformats.org/officeDocument/2006/relationships/notesSlide" Target="../notesSlides/notesSlide15.xml"/><Relationship Id="rId16" Type="http://schemas.openxmlformats.org/officeDocument/2006/relationships/image" Target="../media/image126.png"/><Relationship Id="rId20" Type="http://schemas.openxmlformats.org/officeDocument/2006/relationships/image" Target="../media/image130.png"/><Relationship Id="rId1" Type="http://schemas.openxmlformats.org/officeDocument/2006/relationships/slideLayout" Target="../slideLayouts/slideLayout24.xml"/><Relationship Id="rId6" Type="http://schemas.openxmlformats.org/officeDocument/2006/relationships/image" Target="../media/image116.png"/><Relationship Id="rId11" Type="http://schemas.openxmlformats.org/officeDocument/2006/relationships/image" Target="../media/image121.png"/><Relationship Id="rId24" Type="http://schemas.openxmlformats.org/officeDocument/2006/relationships/image" Target="../media/image134.png"/><Relationship Id="rId5" Type="http://schemas.openxmlformats.org/officeDocument/2006/relationships/image" Target="../media/image115.png"/><Relationship Id="rId15" Type="http://schemas.openxmlformats.org/officeDocument/2006/relationships/image" Target="../media/image125.svg"/><Relationship Id="rId23" Type="http://schemas.openxmlformats.org/officeDocument/2006/relationships/image" Target="../media/image133.svg"/><Relationship Id="rId10" Type="http://schemas.openxmlformats.org/officeDocument/2006/relationships/image" Target="../media/image120.svg"/><Relationship Id="rId19" Type="http://schemas.openxmlformats.org/officeDocument/2006/relationships/image" Target="../media/image129.sv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137.svg"/></Relationships>
</file>

<file path=ppt/slides/_rels/slide23.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6.xml"/><Relationship Id="rId1" Type="http://schemas.openxmlformats.org/officeDocument/2006/relationships/slideLayout" Target="../slideLayouts/slideLayout87.xml"/><Relationship Id="rId6" Type="http://schemas.openxmlformats.org/officeDocument/2006/relationships/image" Target="../media/image141.png"/><Relationship Id="rId5" Type="http://schemas.openxmlformats.org/officeDocument/2006/relationships/image" Target="../media/image140.emf"/><Relationship Id="rId4" Type="http://schemas.openxmlformats.org/officeDocument/2006/relationships/image" Target="../media/image139.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9.xml"/><Relationship Id="rId1" Type="http://schemas.openxmlformats.org/officeDocument/2006/relationships/tags" Target="../tags/tag1.xml"/><Relationship Id="rId5" Type="http://schemas.openxmlformats.org/officeDocument/2006/relationships/image" Target="../media/image144.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170.xml"/><Relationship Id="rId5" Type="http://schemas.openxmlformats.org/officeDocument/2006/relationships/image" Target="../media/image148.svg"/><Relationship Id="rId4" Type="http://schemas.openxmlformats.org/officeDocument/2006/relationships/image" Target="../media/image147.png"/></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azure/architecture/data-guide/technology-choices/cognitive-service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hyperlink" Target="https://azure.microsoft.com/en-us/pricing/details/ai-document-intellig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918-8D97-45AC-942A-EBF99AFCAB2E}"/>
              </a:ext>
            </a:extLst>
          </p:cNvPr>
          <p:cNvSpPr>
            <a:spLocks noGrp="1"/>
          </p:cNvSpPr>
          <p:nvPr>
            <p:ph type="ctrTitle"/>
          </p:nvPr>
        </p:nvSpPr>
        <p:spPr/>
        <p:txBody>
          <a:bodyPr/>
          <a:lstStyle/>
          <a:p>
            <a:r>
              <a:rPr lang="en-IE" dirty="0"/>
              <a:t>Azure AI Services</a:t>
            </a:r>
          </a:p>
        </p:txBody>
      </p:sp>
      <p:sp>
        <p:nvSpPr>
          <p:cNvPr id="3" name="Subtitle 2">
            <a:extLst>
              <a:ext uri="{FF2B5EF4-FFF2-40B4-BE49-F238E27FC236}">
                <a16:creationId xmlns:a16="http://schemas.microsoft.com/office/drawing/2014/main" id="{127D2E13-9501-4F88-B3E8-8EFA661799BC}"/>
              </a:ext>
            </a:extLst>
          </p:cNvPr>
          <p:cNvSpPr>
            <a:spLocks noGrp="1"/>
          </p:cNvSpPr>
          <p:nvPr>
            <p:ph type="subTitle" idx="1"/>
          </p:nvPr>
        </p:nvSpPr>
        <p:spPr/>
        <p:txBody>
          <a:bodyPr/>
          <a:lstStyle/>
          <a:p>
            <a:r>
              <a:rPr lang="en-IE" dirty="0"/>
              <a:t>Overview</a:t>
            </a:r>
          </a:p>
        </p:txBody>
      </p:sp>
    </p:spTree>
    <p:extLst>
      <p:ext uri="{BB962C8B-B14F-4D97-AF65-F5344CB8AC3E}">
        <p14:creationId xmlns:p14="http://schemas.microsoft.com/office/powerpoint/2010/main" val="856246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9E6-E39B-4B04-B6B9-447B31EB8F6B}"/>
              </a:ext>
            </a:extLst>
          </p:cNvPr>
          <p:cNvSpPr>
            <a:spLocks noGrp="1"/>
          </p:cNvSpPr>
          <p:nvPr>
            <p:ph type="title"/>
          </p:nvPr>
        </p:nvSpPr>
        <p:spPr/>
        <p:txBody>
          <a:bodyPr/>
          <a:lstStyle/>
          <a:p>
            <a:r>
              <a:rPr lang="en-IE" dirty="0"/>
              <a:t>Azure AI Translator</a:t>
            </a:r>
          </a:p>
        </p:txBody>
      </p:sp>
      <p:sp>
        <p:nvSpPr>
          <p:cNvPr id="3" name="Content Placeholder 2">
            <a:extLst>
              <a:ext uri="{FF2B5EF4-FFF2-40B4-BE49-F238E27FC236}">
                <a16:creationId xmlns:a16="http://schemas.microsoft.com/office/drawing/2014/main" id="{7EFAB71F-57B8-4BE2-84A8-034553462638}"/>
              </a:ext>
            </a:extLst>
          </p:cNvPr>
          <p:cNvSpPr>
            <a:spLocks noGrp="1"/>
          </p:cNvSpPr>
          <p:nvPr>
            <p:ph idx="1"/>
          </p:nvPr>
        </p:nvSpPr>
        <p:spPr>
          <a:xfrm>
            <a:off x="838200" y="1825625"/>
            <a:ext cx="6549571" cy="4351338"/>
          </a:xfrm>
        </p:spPr>
        <p:txBody>
          <a:bodyPr>
            <a:normAutofit fontScale="92500" lnSpcReduction="20000"/>
          </a:bodyPr>
          <a:lstStyle/>
          <a:p>
            <a:r>
              <a:rPr lang="en-GB" dirty="0"/>
              <a:t>Text Translation</a:t>
            </a:r>
          </a:p>
          <a:p>
            <a:r>
              <a:rPr lang="en-GB" dirty="0"/>
              <a:t>Custom Translator</a:t>
            </a:r>
          </a:p>
          <a:p>
            <a:r>
              <a:rPr lang="en-GB" dirty="0"/>
              <a:t>Document Translation</a:t>
            </a:r>
          </a:p>
          <a:p>
            <a:r>
              <a:rPr lang="en-GB" dirty="0"/>
              <a:t>Speech Translation</a:t>
            </a:r>
          </a:p>
          <a:p>
            <a:r>
              <a:rPr lang="en-GB" dirty="0"/>
              <a:t>Language Detection</a:t>
            </a:r>
          </a:p>
          <a:p>
            <a:r>
              <a:rPr lang="en-GB" dirty="0"/>
              <a:t>Transliteration</a:t>
            </a:r>
          </a:p>
          <a:p>
            <a:r>
              <a:rPr lang="en-GB" dirty="0"/>
              <a:t>Translation Memory</a:t>
            </a:r>
          </a:p>
          <a:p>
            <a:r>
              <a:rPr lang="en-GB" dirty="0"/>
              <a:t>Customizable Neural Machine Translation</a:t>
            </a:r>
          </a:p>
          <a:p>
            <a:r>
              <a:rPr lang="en-GB" dirty="0"/>
              <a:t>Extensive Language Support</a:t>
            </a:r>
            <a:endParaRPr lang="en-IE" dirty="0"/>
          </a:p>
          <a:p>
            <a:pPr marL="0" indent="0">
              <a:buNone/>
            </a:pPr>
            <a:r>
              <a:rPr lang="en-IE" dirty="0"/>
              <a:t> </a:t>
            </a:r>
          </a:p>
        </p:txBody>
      </p:sp>
      <p:pic>
        <p:nvPicPr>
          <p:cNvPr id="5" name="Graphic 4">
            <a:extLst>
              <a:ext uri="{FF2B5EF4-FFF2-40B4-BE49-F238E27FC236}">
                <a16:creationId xmlns:a16="http://schemas.microsoft.com/office/drawing/2014/main" id="{925196FC-1566-45C1-BBA0-8143DEABB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2152" y="1381919"/>
            <a:ext cx="2616767" cy="2616767"/>
          </a:xfrm>
          <a:prstGeom prst="rect">
            <a:avLst/>
          </a:prstGeom>
        </p:spPr>
      </p:pic>
    </p:spTree>
    <p:extLst>
      <p:ext uri="{BB962C8B-B14F-4D97-AF65-F5344CB8AC3E}">
        <p14:creationId xmlns:p14="http://schemas.microsoft.com/office/powerpoint/2010/main" val="4193134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065C-3AEC-4300-8835-C1C002BA0958}"/>
              </a:ext>
            </a:extLst>
          </p:cNvPr>
          <p:cNvSpPr>
            <a:spLocks noGrp="1"/>
          </p:cNvSpPr>
          <p:nvPr>
            <p:ph type="title"/>
          </p:nvPr>
        </p:nvSpPr>
        <p:spPr>
          <a:xfrm>
            <a:off x="838200" y="365126"/>
            <a:ext cx="10515600" cy="655746"/>
          </a:xfrm>
        </p:spPr>
        <p:txBody>
          <a:bodyPr>
            <a:normAutofit fontScale="90000"/>
          </a:bodyPr>
          <a:lstStyle/>
          <a:p>
            <a:r>
              <a:rPr lang="en-IE" dirty="0"/>
              <a:t>Azure Translator Service Pricing</a:t>
            </a:r>
          </a:p>
        </p:txBody>
      </p:sp>
      <p:pic>
        <p:nvPicPr>
          <p:cNvPr id="5" name="Picture 4">
            <a:extLst>
              <a:ext uri="{FF2B5EF4-FFF2-40B4-BE49-F238E27FC236}">
                <a16:creationId xmlns:a16="http://schemas.microsoft.com/office/drawing/2014/main" id="{3969664F-49AC-4409-8559-409A6C72953E}"/>
              </a:ext>
            </a:extLst>
          </p:cNvPr>
          <p:cNvPicPr>
            <a:picLocks noChangeAspect="1"/>
          </p:cNvPicPr>
          <p:nvPr/>
        </p:nvPicPr>
        <p:blipFill>
          <a:blip r:embed="rId3"/>
          <a:stretch>
            <a:fillRect/>
          </a:stretch>
        </p:blipFill>
        <p:spPr>
          <a:xfrm>
            <a:off x="1066799" y="1428694"/>
            <a:ext cx="9659257" cy="4851911"/>
          </a:xfrm>
          <a:prstGeom prst="rect">
            <a:avLst/>
          </a:prstGeom>
        </p:spPr>
      </p:pic>
    </p:spTree>
    <p:extLst>
      <p:ext uri="{BB962C8B-B14F-4D97-AF65-F5344CB8AC3E}">
        <p14:creationId xmlns:p14="http://schemas.microsoft.com/office/powerpoint/2010/main" val="454531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5165-A26D-410E-92EE-258D419F5775}"/>
              </a:ext>
            </a:extLst>
          </p:cNvPr>
          <p:cNvSpPr>
            <a:spLocks noGrp="1"/>
          </p:cNvSpPr>
          <p:nvPr>
            <p:ph type="title"/>
          </p:nvPr>
        </p:nvSpPr>
        <p:spPr/>
        <p:txBody>
          <a:bodyPr/>
          <a:lstStyle/>
          <a:p>
            <a:r>
              <a:rPr lang="en-IE" dirty="0"/>
              <a:t>Azure computer vision service</a:t>
            </a:r>
          </a:p>
        </p:txBody>
      </p:sp>
      <p:pic>
        <p:nvPicPr>
          <p:cNvPr id="5" name="Content Placeholder 4">
            <a:extLst>
              <a:ext uri="{FF2B5EF4-FFF2-40B4-BE49-F238E27FC236}">
                <a16:creationId xmlns:a16="http://schemas.microsoft.com/office/drawing/2014/main" id="{5E040BEE-29DD-4178-8BBB-A8EF41C588CC}"/>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8046" y="2063864"/>
            <a:ext cx="3177268" cy="3177268"/>
          </a:xfrm>
        </p:spPr>
      </p:pic>
      <p:sp>
        <p:nvSpPr>
          <p:cNvPr id="6" name="Content Placeholder 2">
            <a:extLst>
              <a:ext uri="{FF2B5EF4-FFF2-40B4-BE49-F238E27FC236}">
                <a16:creationId xmlns:a16="http://schemas.microsoft.com/office/drawing/2014/main" id="{A5A7BD73-F61E-481A-B816-8D56183ED953}"/>
              </a:ext>
            </a:extLst>
          </p:cNvPr>
          <p:cNvSpPr txBox="1">
            <a:spLocks/>
          </p:cNvSpPr>
          <p:nvPr/>
        </p:nvSpPr>
        <p:spPr>
          <a:xfrm>
            <a:off x="838200" y="1825625"/>
            <a:ext cx="654957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Analysis</a:t>
            </a:r>
          </a:p>
          <a:p>
            <a:r>
              <a:rPr lang="en-IE" dirty="0"/>
              <a:t>Optical Character Recognition (OCR)</a:t>
            </a:r>
          </a:p>
          <a:p>
            <a:r>
              <a:rPr lang="en-IE" dirty="0"/>
              <a:t>Spatial Analysis</a:t>
            </a:r>
          </a:p>
          <a:p>
            <a:r>
              <a:rPr lang="en-IE" dirty="0"/>
              <a:t>Face Detection</a:t>
            </a:r>
          </a:p>
          <a:p>
            <a:r>
              <a:rPr lang="en-IE" dirty="0"/>
              <a:t>Form Recognizer</a:t>
            </a:r>
          </a:p>
          <a:p>
            <a:r>
              <a:rPr lang="en-IE" dirty="0"/>
              <a:t>Custom Vision</a:t>
            </a:r>
          </a:p>
          <a:p>
            <a:r>
              <a:rPr lang="en-IE" dirty="0"/>
              <a:t>Content Moderator</a:t>
            </a:r>
          </a:p>
          <a:p>
            <a:r>
              <a:rPr lang="en-IE" dirty="0"/>
              <a:t>Personalizer</a:t>
            </a:r>
          </a:p>
          <a:p>
            <a:r>
              <a:rPr lang="en-IE" dirty="0"/>
              <a:t>Computer Vision for Spatial Analysis </a:t>
            </a:r>
          </a:p>
          <a:p>
            <a:pPr marL="0" indent="0">
              <a:buFont typeface="Arial" panose="020B0604020202020204" pitchFamily="34" charset="0"/>
              <a:buNone/>
            </a:pPr>
            <a:r>
              <a:rPr lang="en-IE" dirty="0"/>
              <a:t> </a:t>
            </a:r>
          </a:p>
        </p:txBody>
      </p:sp>
    </p:spTree>
    <p:extLst>
      <p:ext uri="{BB962C8B-B14F-4D97-AF65-F5344CB8AC3E}">
        <p14:creationId xmlns:p14="http://schemas.microsoft.com/office/powerpoint/2010/main" val="3643216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9849-BAF3-4AA5-B25B-BE97B56C9A77}"/>
              </a:ext>
            </a:extLst>
          </p:cNvPr>
          <p:cNvSpPr>
            <a:spLocks noGrp="1"/>
          </p:cNvSpPr>
          <p:nvPr>
            <p:ph type="title"/>
          </p:nvPr>
        </p:nvSpPr>
        <p:spPr/>
        <p:txBody>
          <a:bodyPr/>
          <a:lstStyle/>
          <a:p>
            <a:r>
              <a:rPr lang="en-IE" dirty="0"/>
              <a:t>Azure Document Intelligence Service</a:t>
            </a:r>
          </a:p>
        </p:txBody>
      </p:sp>
      <p:sp>
        <p:nvSpPr>
          <p:cNvPr id="3" name="Content Placeholder 2">
            <a:extLst>
              <a:ext uri="{FF2B5EF4-FFF2-40B4-BE49-F238E27FC236}">
                <a16:creationId xmlns:a16="http://schemas.microsoft.com/office/drawing/2014/main" id="{724DDB0C-187F-425A-98A6-B667B3BC1EC0}"/>
              </a:ext>
            </a:extLst>
          </p:cNvPr>
          <p:cNvSpPr>
            <a:spLocks noGrp="1"/>
          </p:cNvSpPr>
          <p:nvPr>
            <p:ph idx="1"/>
          </p:nvPr>
        </p:nvSpPr>
        <p:spPr>
          <a:xfrm>
            <a:off x="437367" y="1863203"/>
            <a:ext cx="7864804" cy="4351338"/>
          </a:xfrm>
        </p:spPr>
        <p:txBody>
          <a:bodyPr>
            <a:normAutofit fontScale="92500"/>
          </a:bodyPr>
          <a:lstStyle/>
          <a:p>
            <a:r>
              <a:rPr lang="en-GB" b="1" dirty="0"/>
              <a:t>Prebuild Models: </a:t>
            </a:r>
            <a:r>
              <a:rPr lang="en-GB" dirty="0"/>
              <a:t>ID Document, Health Insurance card</a:t>
            </a:r>
          </a:p>
          <a:p>
            <a:r>
              <a:rPr lang="en-GB" dirty="0"/>
              <a:t>Document Analysis: Layout</a:t>
            </a:r>
          </a:p>
          <a:p>
            <a:r>
              <a:rPr lang="en-GB" b="1" dirty="0"/>
              <a:t>Automated Data Identification and Extraction</a:t>
            </a:r>
            <a:r>
              <a:rPr lang="en-GB" dirty="0"/>
              <a:t>: It enables the automated identification and extraction of data from various document formats, streamlining the process of turning documents into usable data</a:t>
            </a:r>
          </a:p>
          <a:p>
            <a:r>
              <a:rPr lang="en-GB" b="1" dirty="0"/>
              <a:t>Custom Extraction Models</a:t>
            </a:r>
            <a:r>
              <a:rPr lang="en-GB" dirty="0"/>
              <a:t>: You can develop custom models tailored to your specific data extraction needs, allowing for greater flexibility and accuracy in processing documents</a:t>
            </a:r>
            <a:endParaRPr lang="en-IE" dirty="0"/>
          </a:p>
        </p:txBody>
      </p:sp>
      <p:pic>
        <p:nvPicPr>
          <p:cNvPr id="4" name="Content Placeholder 4">
            <a:extLst>
              <a:ext uri="{FF2B5EF4-FFF2-40B4-BE49-F238E27FC236}">
                <a16:creationId xmlns:a16="http://schemas.microsoft.com/office/drawing/2014/main" id="{3FCC3C93-2487-4E59-B5E1-C87476588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6509" y="2370410"/>
            <a:ext cx="3177268" cy="3177268"/>
          </a:xfrm>
          <a:prstGeom prst="rect">
            <a:avLst/>
          </a:prstGeom>
        </p:spPr>
      </p:pic>
    </p:spTree>
    <p:extLst>
      <p:ext uri="{BB962C8B-B14F-4D97-AF65-F5344CB8AC3E}">
        <p14:creationId xmlns:p14="http://schemas.microsoft.com/office/powerpoint/2010/main" val="397622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AF5E-E358-A628-61A1-982672EE89BC}"/>
              </a:ext>
            </a:extLst>
          </p:cNvPr>
          <p:cNvSpPr>
            <a:spLocks noGrp="1"/>
          </p:cNvSpPr>
          <p:nvPr>
            <p:ph type="title"/>
          </p:nvPr>
        </p:nvSpPr>
        <p:spPr>
          <a:xfrm>
            <a:off x="838200" y="365126"/>
            <a:ext cx="10515600" cy="817632"/>
          </a:xfrm>
        </p:spPr>
        <p:txBody>
          <a:bodyPr/>
          <a:lstStyle/>
          <a:p>
            <a:r>
              <a:rPr lang="en-GB" dirty="0"/>
              <a:t>Irish Driving License</a:t>
            </a:r>
            <a:endParaRPr lang="en-IE" dirty="0"/>
          </a:p>
        </p:txBody>
      </p:sp>
      <p:sp>
        <p:nvSpPr>
          <p:cNvPr id="3" name="Content Placeholder 2">
            <a:extLst>
              <a:ext uri="{FF2B5EF4-FFF2-40B4-BE49-F238E27FC236}">
                <a16:creationId xmlns:a16="http://schemas.microsoft.com/office/drawing/2014/main" id="{67C97478-9C9A-06B9-0BF7-B4F30B07EAF5}"/>
              </a:ext>
            </a:extLst>
          </p:cNvPr>
          <p:cNvSpPr>
            <a:spLocks noGrp="1"/>
          </p:cNvSpPr>
          <p:nvPr>
            <p:ph idx="1"/>
          </p:nvPr>
        </p:nvSpPr>
        <p:spPr>
          <a:xfrm>
            <a:off x="326136" y="1265651"/>
            <a:ext cx="5671802" cy="5227223"/>
          </a:xfrm>
        </p:spPr>
        <p:txBody>
          <a:bodyPr>
            <a:normAutofit fontScale="55000" lnSpcReduction="20000"/>
          </a:bodyPr>
          <a:lstStyle/>
          <a:p>
            <a:pPr marL="0" indent="0">
              <a:buNone/>
            </a:pPr>
            <a:r>
              <a:rPr lang="en-GB" dirty="0"/>
              <a:t>First Name: ANNA has confidence: 0.716</a:t>
            </a:r>
          </a:p>
          <a:p>
            <a:pPr marL="0" indent="0">
              <a:buNone/>
            </a:pPr>
            <a:r>
              <a:rPr lang="en-GB" dirty="0"/>
              <a:t>Last Name: NOWAK has confidence: 0.714</a:t>
            </a:r>
          </a:p>
          <a:p>
            <a:pPr marL="0" indent="0">
              <a:buNone/>
            </a:pPr>
            <a:r>
              <a:rPr lang="en-GB" dirty="0"/>
              <a:t>Document Number: 00000DH79Y has confidence: 0.858</a:t>
            </a:r>
          </a:p>
          <a:p>
            <a:pPr marL="0" indent="0">
              <a:buNone/>
            </a:pPr>
            <a:r>
              <a:rPr lang="en-GB" dirty="0"/>
              <a:t>Date of Birth: 1982-06-28 has confidence: 0.782</a:t>
            </a:r>
          </a:p>
          <a:p>
            <a:pPr marL="0" indent="0">
              <a:buNone/>
            </a:pPr>
            <a:r>
              <a:rPr lang="en-GB" dirty="0"/>
              <a:t>Date of Expiration: 2023-01-24 has confidence: 0.852</a:t>
            </a:r>
          </a:p>
          <a:p>
            <a:pPr marL="0" indent="0">
              <a:buNone/>
            </a:pPr>
            <a:r>
              <a:rPr lang="en-GB" dirty="0"/>
              <a:t>Address: </a:t>
            </a:r>
            <a:r>
              <a:rPr lang="en-GB" dirty="0" err="1"/>
              <a:t>AddressValue</a:t>
            </a:r>
            <a:r>
              <a:rPr lang="en-GB" dirty="0"/>
              <a:t>(</a:t>
            </a:r>
          </a:p>
          <a:p>
            <a:pPr marL="180000" indent="0">
              <a:lnSpc>
                <a:spcPct val="70000"/>
              </a:lnSpc>
              <a:buNone/>
            </a:pPr>
            <a:r>
              <a:rPr lang="en-GB" dirty="0" err="1"/>
              <a:t>house_number</a:t>
            </a:r>
            <a:r>
              <a:rPr lang="en-GB" dirty="0"/>
              <a:t>=12, </a:t>
            </a:r>
          </a:p>
          <a:p>
            <a:pPr marL="180000" indent="0">
              <a:lnSpc>
                <a:spcPct val="70000"/>
              </a:lnSpc>
              <a:buNone/>
            </a:pPr>
            <a:r>
              <a:rPr lang="en-GB" dirty="0" err="1"/>
              <a:t>po_box</a:t>
            </a:r>
            <a:r>
              <a:rPr lang="en-GB" dirty="0"/>
              <a:t>=None, </a:t>
            </a:r>
          </a:p>
          <a:p>
            <a:pPr marL="180000" indent="0">
              <a:lnSpc>
                <a:spcPct val="70000"/>
              </a:lnSpc>
              <a:buNone/>
            </a:pPr>
            <a:r>
              <a:rPr lang="en-GB" dirty="0"/>
              <a:t>road=ROCKBARTON, </a:t>
            </a:r>
          </a:p>
          <a:p>
            <a:pPr marL="180000" indent="0">
              <a:lnSpc>
                <a:spcPct val="70000"/>
              </a:lnSpc>
              <a:buNone/>
            </a:pPr>
            <a:r>
              <a:rPr lang="en-GB" dirty="0"/>
              <a:t>city=MOUNT, GLASGOW, </a:t>
            </a:r>
          </a:p>
          <a:p>
            <a:pPr marL="180000" indent="0">
              <a:lnSpc>
                <a:spcPct val="70000"/>
              </a:lnSpc>
              <a:buNone/>
            </a:pPr>
            <a:r>
              <a:rPr lang="en-GB" dirty="0"/>
              <a:t>state=None, </a:t>
            </a:r>
          </a:p>
          <a:p>
            <a:pPr marL="180000" indent="0">
              <a:lnSpc>
                <a:spcPct val="70000"/>
              </a:lnSpc>
              <a:buNone/>
            </a:pPr>
            <a:r>
              <a:rPr lang="en-GB" dirty="0" err="1"/>
              <a:t>postal_code</a:t>
            </a:r>
            <a:r>
              <a:rPr lang="en-GB" dirty="0"/>
              <a:t>=None, </a:t>
            </a:r>
          </a:p>
          <a:p>
            <a:pPr marL="180000" indent="0">
              <a:lnSpc>
                <a:spcPct val="70000"/>
              </a:lnSpc>
              <a:buNone/>
            </a:pPr>
            <a:r>
              <a:rPr lang="en-GB" dirty="0" err="1"/>
              <a:t>country_region</a:t>
            </a:r>
            <a:r>
              <a:rPr lang="en-GB" dirty="0"/>
              <a:t>=None, </a:t>
            </a:r>
          </a:p>
          <a:p>
            <a:pPr marL="180000" indent="0">
              <a:lnSpc>
                <a:spcPct val="70000"/>
              </a:lnSpc>
              <a:buNone/>
            </a:pPr>
            <a:r>
              <a:rPr lang="en-GB" dirty="0" err="1"/>
              <a:t>street_address</a:t>
            </a:r>
            <a:r>
              <a:rPr lang="en-GB" dirty="0"/>
              <a:t>=12 ROCKBARTON, </a:t>
            </a:r>
          </a:p>
          <a:p>
            <a:pPr marL="180000" indent="0">
              <a:lnSpc>
                <a:spcPct val="70000"/>
              </a:lnSpc>
              <a:buNone/>
            </a:pPr>
            <a:r>
              <a:rPr lang="en-GB" dirty="0"/>
              <a:t>unit=None, </a:t>
            </a:r>
          </a:p>
          <a:p>
            <a:pPr marL="180000" indent="0">
              <a:lnSpc>
                <a:spcPct val="70000"/>
              </a:lnSpc>
              <a:buNone/>
            </a:pPr>
            <a:r>
              <a:rPr lang="en-GB" dirty="0" err="1"/>
              <a:t>city_district</a:t>
            </a:r>
            <a:r>
              <a:rPr lang="en-GB" dirty="0"/>
              <a:t>=None, </a:t>
            </a:r>
          </a:p>
          <a:p>
            <a:pPr marL="180000" indent="0">
              <a:lnSpc>
                <a:spcPct val="70000"/>
              </a:lnSpc>
              <a:buNone/>
            </a:pPr>
            <a:r>
              <a:rPr lang="en-GB" dirty="0" err="1"/>
              <a:t>state_district</a:t>
            </a:r>
            <a:r>
              <a:rPr lang="en-GB" dirty="0"/>
              <a:t>=GALWAY, </a:t>
            </a:r>
          </a:p>
          <a:p>
            <a:pPr marL="180000" indent="0">
              <a:lnSpc>
                <a:spcPct val="70000"/>
              </a:lnSpc>
              <a:buNone/>
            </a:pPr>
            <a:r>
              <a:rPr lang="en-GB" dirty="0"/>
              <a:t>suburb=None, </a:t>
            </a:r>
          </a:p>
          <a:p>
            <a:pPr marL="180000" indent="0">
              <a:lnSpc>
                <a:spcPct val="70000"/>
              </a:lnSpc>
              <a:buNone/>
            </a:pPr>
            <a:r>
              <a:rPr lang="en-GB" dirty="0"/>
              <a:t>house=None, </a:t>
            </a:r>
          </a:p>
          <a:p>
            <a:pPr marL="180000" indent="0">
              <a:lnSpc>
                <a:spcPct val="70000"/>
              </a:lnSpc>
              <a:buNone/>
            </a:pPr>
            <a:r>
              <a:rPr lang="en-GB" dirty="0"/>
              <a:t>level=None) has confidence: 0.716</a:t>
            </a:r>
            <a:endParaRPr lang="en-IE" dirty="0"/>
          </a:p>
        </p:txBody>
      </p:sp>
      <p:pic>
        <p:nvPicPr>
          <p:cNvPr id="5" name="Picture 4" descr="A close-up of a driver's license&#10;&#10;Description automatically generated">
            <a:extLst>
              <a:ext uri="{FF2B5EF4-FFF2-40B4-BE49-F238E27FC236}">
                <a16:creationId xmlns:a16="http://schemas.microsoft.com/office/drawing/2014/main" id="{19615137-F55A-C223-1687-612E8C8B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654" y="1660732"/>
            <a:ext cx="5671802" cy="3536535"/>
          </a:xfrm>
          <a:prstGeom prst="rect">
            <a:avLst/>
          </a:prstGeom>
        </p:spPr>
      </p:pic>
    </p:spTree>
    <p:extLst>
      <p:ext uri="{BB962C8B-B14F-4D97-AF65-F5344CB8AC3E}">
        <p14:creationId xmlns:p14="http://schemas.microsoft.com/office/powerpoint/2010/main" val="3599703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1CF2-D383-D738-3B8A-2F7D1879605A}"/>
              </a:ext>
            </a:extLst>
          </p:cNvPr>
          <p:cNvSpPr>
            <a:spLocks noGrp="1"/>
          </p:cNvSpPr>
          <p:nvPr>
            <p:ph type="title"/>
          </p:nvPr>
        </p:nvSpPr>
        <p:spPr/>
        <p:txBody>
          <a:bodyPr/>
          <a:lstStyle/>
          <a:p>
            <a:r>
              <a:rPr lang="en-GB" dirty="0"/>
              <a:t>Greek Driving License</a:t>
            </a:r>
            <a:endParaRPr lang="en-IE" dirty="0"/>
          </a:p>
        </p:txBody>
      </p:sp>
      <p:pic>
        <p:nvPicPr>
          <p:cNvPr id="5" name="Content Placeholder 4" descr="A person's photo on a passport&#10;&#10;Description automatically generated">
            <a:extLst>
              <a:ext uri="{FF2B5EF4-FFF2-40B4-BE49-F238E27FC236}">
                <a16:creationId xmlns:a16="http://schemas.microsoft.com/office/drawing/2014/main" id="{85EA21EB-210E-3382-15D2-82B8CF6A9B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512112"/>
            <a:ext cx="5599164" cy="3482340"/>
          </a:xfrm>
        </p:spPr>
      </p:pic>
      <p:sp>
        <p:nvSpPr>
          <p:cNvPr id="6" name="TextBox 5">
            <a:extLst>
              <a:ext uri="{FF2B5EF4-FFF2-40B4-BE49-F238E27FC236}">
                <a16:creationId xmlns:a16="http://schemas.microsoft.com/office/drawing/2014/main" id="{34BDDFCD-7C65-6D6D-3AC3-96372FA459A0}"/>
              </a:ext>
            </a:extLst>
          </p:cNvPr>
          <p:cNvSpPr txBox="1"/>
          <p:nvPr/>
        </p:nvSpPr>
        <p:spPr>
          <a:xfrm>
            <a:off x="378920" y="2099120"/>
            <a:ext cx="546811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Will need to specify the </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ction="ppaction://hlinkfile"/>
              </a:rPr>
              <a:t>correct locale</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fr_locale</a:t>
            </a:r>
            <a:r>
              <a:rPr kumimoji="0" lang="en-IE"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el</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IE" sz="18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First Name: ΙΩΑΝΝΟΥ IOANNOU confidence: 0.649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Last Name: ΓΕΩΡΓΙΟΣ GEORGIOS confidence: 0.622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Document Number: 123456789&lt;A confidence: 0.859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Birth: 1975-05-15 has confidence: 0.858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Expiration: 2029-02-18 has confidence: 0.86</a:t>
            </a: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4380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F353-6F65-4EC8-8329-1EFAAAA3B6FF}"/>
              </a:ext>
            </a:extLst>
          </p:cNvPr>
          <p:cNvSpPr>
            <a:spLocks noGrp="1"/>
          </p:cNvSpPr>
          <p:nvPr>
            <p:ph type="title"/>
          </p:nvPr>
        </p:nvSpPr>
        <p:spPr/>
        <p:txBody>
          <a:bodyPr/>
          <a:lstStyle/>
          <a:p>
            <a:r>
              <a:rPr lang="en-IE" dirty="0"/>
              <a:t>Azure Document Intelligence Pricing</a:t>
            </a:r>
          </a:p>
        </p:txBody>
      </p:sp>
      <p:pic>
        <p:nvPicPr>
          <p:cNvPr id="5" name="Picture 4">
            <a:extLst>
              <a:ext uri="{FF2B5EF4-FFF2-40B4-BE49-F238E27FC236}">
                <a16:creationId xmlns:a16="http://schemas.microsoft.com/office/drawing/2014/main" id="{17FAEA1B-E516-4A04-A7C8-11230B10C348}"/>
              </a:ext>
            </a:extLst>
          </p:cNvPr>
          <p:cNvPicPr>
            <a:picLocks noChangeAspect="1"/>
          </p:cNvPicPr>
          <p:nvPr/>
        </p:nvPicPr>
        <p:blipFill>
          <a:blip r:embed="rId3"/>
          <a:stretch>
            <a:fillRect/>
          </a:stretch>
        </p:blipFill>
        <p:spPr>
          <a:xfrm>
            <a:off x="1204685" y="1868168"/>
            <a:ext cx="9608457" cy="4368974"/>
          </a:xfrm>
          <a:prstGeom prst="rect">
            <a:avLst/>
          </a:prstGeom>
        </p:spPr>
      </p:pic>
    </p:spTree>
    <p:extLst>
      <p:ext uri="{BB962C8B-B14F-4D97-AF65-F5344CB8AC3E}">
        <p14:creationId xmlns:p14="http://schemas.microsoft.com/office/powerpoint/2010/main" val="1658461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64D2-87E6-4C9C-9C56-53CEB3B3E0FB}"/>
              </a:ext>
            </a:extLst>
          </p:cNvPr>
          <p:cNvSpPr>
            <a:spLocks noGrp="1"/>
          </p:cNvSpPr>
          <p:nvPr>
            <p:ph type="title"/>
          </p:nvPr>
        </p:nvSpPr>
        <p:spPr/>
        <p:txBody>
          <a:bodyPr/>
          <a:lstStyle/>
          <a:p>
            <a:r>
              <a:rPr lang="en-IE" dirty="0"/>
              <a:t>Azure Custom Vision Service</a:t>
            </a:r>
          </a:p>
        </p:txBody>
      </p:sp>
      <p:pic>
        <p:nvPicPr>
          <p:cNvPr id="5" name="Content Placeholder 4">
            <a:extLst>
              <a:ext uri="{FF2B5EF4-FFF2-40B4-BE49-F238E27FC236}">
                <a16:creationId xmlns:a16="http://schemas.microsoft.com/office/drawing/2014/main" id="{2ACDE46F-5C16-440F-99B4-8543F271C2D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830" y="1832770"/>
            <a:ext cx="2819060" cy="2819060"/>
          </a:xfrm>
        </p:spPr>
      </p:pic>
      <p:sp>
        <p:nvSpPr>
          <p:cNvPr id="6" name="Content Placeholder 2">
            <a:extLst>
              <a:ext uri="{FF2B5EF4-FFF2-40B4-BE49-F238E27FC236}">
                <a16:creationId xmlns:a16="http://schemas.microsoft.com/office/drawing/2014/main" id="{B55E6359-D03F-45AB-B420-5DAB961A0A38}"/>
              </a:ext>
            </a:extLst>
          </p:cNvPr>
          <p:cNvSpPr txBox="1">
            <a:spLocks/>
          </p:cNvSpPr>
          <p:nvPr/>
        </p:nvSpPr>
        <p:spPr>
          <a:xfrm>
            <a:off x="664028" y="2503714"/>
            <a:ext cx="6549571" cy="3477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Classification </a:t>
            </a:r>
          </a:p>
          <a:p>
            <a:r>
              <a:rPr lang="en-IE" dirty="0"/>
              <a:t>Object Detection</a:t>
            </a:r>
          </a:p>
        </p:txBody>
      </p:sp>
    </p:spTree>
    <p:extLst>
      <p:ext uri="{BB962C8B-B14F-4D97-AF65-F5344CB8AC3E}">
        <p14:creationId xmlns:p14="http://schemas.microsoft.com/office/powerpoint/2010/main" val="3988554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7586-84A2-43AB-9640-0A675B41873B}"/>
              </a:ext>
            </a:extLst>
          </p:cNvPr>
          <p:cNvSpPr>
            <a:spLocks noGrp="1"/>
          </p:cNvSpPr>
          <p:nvPr>
            <p:ph type="title"/>
          </p:nvPr>
        </p:nvSpPr>
        <p:spPr>
          <a:xfrm>
            <a:off x="307668" y="5364596"/>
            <a:ext cx="6022248" cy="729306"/>
          </a:xfrm>
        </p:spPr>
        <p:txBody>
          <a:bodyPr>
            <a:normAutofit fontScale="90000"/>
          </a:bodyPr>
          <a:lstStyle/>
          <a:p>
            <a:r>
              <a:rPr lang="en-IE" dirty="0"/>
              <a:t>Azure Custom Vision – Image Recognition with a pre-trained model</a:t>
            </a:r>
          </a:p>
        </p:txBody>
      </p:sp>
      <p:pic>
        <p:nvPicPr>
          <p:cNvPr id="7" name="Content Placeholder 6">
            <a:extLst>
              <a:ext uri="{FF2B5EF4-FFF2-40B4-BE49-F238E27FC236}">
                <a16:creationId xmlns:a16="http://schemas.microsoft.com/office/drawing/2014/main" id="{AAB0C8FD-C9D7-431F-ABF0-84C6A48E80F6}"/>
              </a:ext>
            </a:extLst>
          </p:cNvPr>
          <p:cNvPicPr>
            <a:picLocks noGrp="1" noChangeAspect="1"/>
          </p:cNvPicPr>
          <p:nvPr>
            <p:ph idx="1"/>
          </p:nvPr>
        </p:nvPicPr>
        <p:blipFill>
          <a:blip r:embed="rId2"/>
          <a:stretch>
            <a:fillRect/>
          </a:stretch>
        </p:blipFill>
        <p:spPr>
          <a:xfrm>
            <a:off x="7808355" y="903244"/>
            <a:ext cx="3659313" cy="1984337"/>
          </a:xfrm>
        </p:spPr>
      </p:pic>
      <p:pic>
        <p:nvPicPr>
          <p:cNvPr id="5" name="Picture 4">
            <a:extLst>
              <a:ext uri="{FF2B5EF4-FFF2-40B4-BE49-F238E27FC236}">
                <a16:creationId xmlns:a16="http://schemas.microsoft.com/office/drawing/2014/main" id="{ABD02878-D465-402E-A521-C39180A9A293}"/>
              </a:ext>
            </a:extLst>
          </p:cNvPr>
          <p:cNvPicPr>
            <a:picLocks noChangeAspect="1"/>
          </p:cNvPicPr>
          <p:nvPr/>
        </p:nvPicPr>
        <p:blipFill>
          <a:blip r:embed="rId3"/>
          <a:stretch>
            <a:fillRect/>
          </a:stretch>
        </p:blipFill>
        <p:spPr>
          <a:xfrm>
            <a:off x="43894" y="522588"/>
            <a:ext cx="4150303" cy="3009091"/>
          </a:xfrm>
          <a:prstGeom prst="rect">
            <a:avLst/>
          </a:prstGeom>
        </p:spPr>
      </p:pic>
      <p:sp>
        <p:nvSpPr>
          <p:cNvPr id="8" name="TextBox 7">
            <a:extLst>
              <a:ext uri="{FF2B5EF4-FFF2-40B4-BE49-F238E27FC236}">
                <a16:creationId xmlns:a16="http://schemas.microsoft.com/office/drawing/2014/main" id="{3038C136-F8CF-4D0D-AC06-81D7D23792BA}"/>
              </a:ext>
            </a:extLst>
          </p:cNvPr>
          <p:cNvSpPr txBox="1"/>
          <p:nvPr/>
        </p:nvSpPr>
        <p:spPr>
          <a:xfrm>
            <a:off x="7383327" y="6141204"/>
            <a:ext cx="4675470" cy="461665"/>
          </a:xfrm>
          <a:prstGeom prst="rect">
            <a:avLst/>
          </a:prstGeom>
          <a:noFill/>
        </p:spPr>
        <p:txBody>
          <a:bodyPr wrap="square" rtlCol="0">
            <a:spAutoFit/>
          </a:bodyPr>
          <a:lstStyle/>
          <a:p>
            <a:r>
              <a:rPr lang="en-IE" sz="2400" dirty="0">
                <a:solidFill>
                  <a:schemeClr val="bg1"/>
                </a:solidFill>
                <a:highlight>
                  <a:srgbClr val="000000"/>
                </a:highlight>
                <a:latin typeface="Cascadia Code" panose="020B0609020000020004" pitchFamily="49" charset="0"/>
                <a:cs typeface="Cascadia Code" panose="020B0609020000020004" pitchFamily="49" charset="0"/>
              </a:rPr>
              <a:t>Recognised text: TKT=3442</a:t>
            </a:r>
          </a:p>
        </p:txBody>
      </p:sp>
      <p:grpSp>
        <p:nvGrpSpPr>
          <p:cNvPr id="12" name="Group 11">
            <a:extLst>
              <a:ext uri="{FF2B5EF4-FFF2-40B4-BE49-F238E27FC236}">
                <a16:creationId xmlns:a16="http://schemas.microsoft.com/office/drawing/2014/main" id="{F7E41668-983C-471A-9D07-A3B60BFED0CB}"/>
              </a:ext>
            </a:extLst>
          </p:cNvPr>
          <p:cNvGrpSpPr/>
          <p:nvPr/>
        </p:nvGrpSpPr>
        <p:grpSpPr>
          <a:xfrm>
            <a:off x="5190922" y="1309273"/>
            <a:ext cx="1535556" cy="1734307"/>
            <a:chOff x="5086042" y="1379752"/>
            <a:chExt cx="1638605" cy="1907365"/>
          </a:xfrm>
        </p:grpSpPr>
        <p:pic>
          <p:nvPicPr>
            <p:cNvPr id="10" name="Graphic 9">
              <a:extLst>
                <a:ext uri="{FF2B5EF4-FFF2-40B4-BE49-F238E27FC236}">
                  <a16:creationId xmlns:a16="http://schemas.microsoft.com/office/drawing/2014/main" id="{C7A10CBD-9850-4174-91BA-F4A60217D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2997" y="1379752"/>
              <a:ext cx="1261034" cy="1261034"/>
            </a:xfrm>
            <a:prstGeom prst="rect">
              <a:avLst/>
            </a:prstGeom>
          </p:spPr>
        </p:pic>
        <p:sp>
          <p:nvSpPr>
            <p:cNvPr id="11" name="TextBox 10">
              <a:extLst>
                <a:ext uri="{FF2B5EF4-FFF2-40B4-BE49-F238E27FC236}">
                  <a16:creationId xmlns:a16="http://schemas.microsoft.com/office/drawing/2014/main" id="{E05AC8E5-8417-41C9-B082-82A9118AE3AE}"/>
                </a:ext>
              </a:extLst>
            </p:cNvPr>
            <p:cNvSpPr txBox="1"/>
            <p:nvPr/>
          </p:nvSpPr>
          <p:spPr>
            <a:xfrm>
              <a:off x="5086042" y="2640786"/>
              <a:ext cx="1638605" cy="646331"/>
            </a:xfrm>
            <a:prstGeom prst="rect">
              <a:avLst/>
            </a:prstGeom>
            <a:noFill/>
          </p:spPr>
          <p:txBody>
            <a:bodyPr wrap="square" rtlCol="0">
              <a:spAutoFit/>
            </a:bodyPr>
            <a:lstStyle/>
            <a:p>
              <a:pPr algn="ctr"/>
              <a:r>
                <a:rPr lang="en-IE" dirty="0"/>
                <a:t>Azure Custom Vision Service</a:t>
              </a:r>
            </a:p>
          </p:txBody>
        </p:sp>
      </p:grpSp>
      <p:sp>
        <p:nvSpPr>
          <p:cNvPr id="13" name="Arrow: Right 12">
            <a:extLst>
              <a:ext uri="{FF2B5EF4-FFF2-40B4-BE49-F238E27FC236}">
                <a16:creationId xmlns:a16="http://schemas.microsoft.com/office/drawing/2014/main" id="{35152580-E992-420D-B823-F43F04F4CC71}"/>
              </a:ext>
            </a:extLst>
          </p:cNvPr>
          <p:cNvSpPr/>
          <p:nvPr/>
        </p:nvSpPr>
        <p:spPr>
          <a:xfrm>
            <a:off x="4283511"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a:p>
        </p:txBody>
      </p:sp>
      <p:sp>
        <p:nvSpPr>
          <p:cNvPr id="14" name="Arrow: Right 13">
            <a:extLst>
              <a:ext uri="{FF2B5EF4-FFF2-40B4-BE49-F238E27FC236}">
                <a16:creationId xmlns:a16="http://schemas.microsoft.com/office/drawing/2014/main" id="{AAE95222-CF81-44AE-9DFC-755405C4E52C}"/>
              </a:ext>
            </a:extLst>
          </p:cNvPr>
          <p:cNvSpPr/>
          <p:nvPr/>
        </p:nvSpPr>
        <p:spPr>
          <a:xfrm>
            <a:off x="6803109"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grpSp>
        <p:nvGrpSpPr>
          <p:cNvPr id="4" name="Group 3">
            <a:extLst>
              <a:ext uri="{FF2B5EF4-FFF2-40B4-BE49-F238E27FC236}">
                <a16:creationId xmlns:a16="http://schemas.microsoft.com/office/drawing/2014/main" id="{1668A1E4-6E95-4A22-BDCB-A8A62CA4C441}"/>
              </a:ext>
            </a:extLst>
          </p:cNvPr>
          <p:cNvGrpSpPr/>
          <p:nvPr/>
        </p:nvGrpSpPr>
        <p:grpSpPr>
          <a:xfrm>
            <a:off x="8624614" y="3749608"/>
            <a:ext cx="2011680" cy="1652896"/>
            <a:chOff x="8763888" y="3609326"/>
            <a:chExt cx="2011680" cy="1652896"/>
          </a:xfrm>
        </p:grpSpPr>
        <p:pic>
          <p:nvPicPr>
            <p:cNvPr id="16" name="Graphic 15">
              <a:extLst>
                <a:ext uri="{FF2B5EF4-FFF2-40B4-BE49-F238E27FC236}">
                  <a16:creationId xmlns:a16="http://schemas.microsoft.com/office/drawing/2014/main" id="{A14FDFEF-E9F8-4292-B106-FCD7F304D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62557" y="3609326"/>
              <a:ext cx="1014342" cy="1014342"/>
            </a:xfrm>
            <a:prstGeom prst="rect">
              <a:avLst/>
            </a:prstGeom>
          </p:spPr>
        </p:pic>
        <p:sp>
          <p:nvSpPr>
            <p:cNvPr id="3" name="TextBox 2">
              <a:extLst>
                <a:ext uri="{FF2B5EF4-FFF2-40B4-BE49-F238E27FC236}">
                  <a16:creationId xmlns:a16="http://schemas.microsoft.com/office/drawing/2014/main" id="{FD0A651D-14D3-4F21-84EE-C7A9B6BB6737}"/>
                </a:ext>
              </a:extLst>
            </p:cNvPr>
            <p:cNvSpPr txBox="1"/>
            <p:nvPr/>
          </p:nvSpPr>
          <p:spPr>
            <a:xfrm>
              <a:off x="8763888" y="4615891"/>
              <a:ext cx="2011680" cy="646331"/>
            </a:xfrm>
            <a:prstGeom prst="rect">
              <a:avLst/>
            </a:prstGeom>
            <a:noFill/>
          </p:spPr>
          <p:txBody>
            <a:bodyPr wrap="square" rtlCol="0">
              <a:spAutoFit/>
            </a:bodyPr>
            <a:lstStyle/>
            <a:p>
              <a:pPr algn="ctr"/>
              <a:r>
                <a:rPr lang="en-IE" dirty="0"/>
                <a:t>Azure Computer Vision Service</a:t>
              </a:r>
            </a:p>
          </p:txBody>
        </p:sp>
      </p:grpSp>
      <p:sp>
        <p:nvSpPr>
          <p:cNvPr id="6" name="Arrow: Right 5">
            <a:extLst>
              <a:ext uri="{FF2B5EF4-FFF2-40B4-BE49-F238E27FC236}">
                <a16:creationId xmlns:a16="http://schemas.microsoft.com/office/drawing/2014/main" id="{BF6252A1-04E9-4C0C-85EE-5C1311D27032}"/>
              </a:ext>
            </a:extLst>
          </p:cNvPr>
          <p:cNvSpPr/>
          <p:nvPr/>
        </p:nvSpPr>
        <p:spPr>
          <a:xfrm rot="5400000">
            <a:off x="9308405" y="2844977"/>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
        <p:nvSpPr>
          <p:cNvPr id="15" name="Arrow: Right 14">
            <a:extLst>
              <a:ext uri="{FF2B5EF4-FFF2-40B4-BE49-F238E27FC236}">
                <a16:creationId xmlns:a16="http://schemas.microsoft.com/office/drawing/2014/main" id="{42D9C77B-0883-48E7-B93D-C0684E8C4AE2}"/>
              </a:ext>
            </a:extLst>
          </p:cNvPr>
          <p:cNvSpPr/>
          <p:nvPr/>
        </p:nvSpPr>
        <p:spPr>
          <a:xfrm rot="5400000">
            <a:off x="9308406" y="5407201"/>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Tree>
    <p:extLst>
      <p:ext uri="{BB962C8B-B14F-4D97-AF65-F5344CB8AC3E}">
        <p14:creationId xmlns:p14="http://schemas.microsoft.com/office/powerpoint/2010/main" val="3991167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8E1B-BF6F-4EEE-BD45-DAD87309ADE0}"/>
              </a:ext>
            </a:extLst>
          </p:cNvPr>
          <p:cNvSpPr>
            <a:spLocks noGrp="1"/>
          </p:cNvSpPr>
          <p:nvPr>
            <p:ph type="title"/>
          </p:nvPr>
        </p:nvSpPr>
        <p:spPr>
          <a:xfrm>
            <a:off x="838200" y="365126"/>
            <a:ext cx="10515600" cy="768480"/>
          </a:xfrm>
        </p:spPr>
        <p:txBody>
          <a:bodyPr/>
          <a:lstStyle/>
          <a:p>
            <a:r>
              <a:rPr lang="en-IE" dirty="0"/>
              <a:t>Azure Custom Vision Pricing</a:t>
            </a:r>
          </a:p>
        </p:txBody>
      </p:sp>
      <p:pic>
        <p:nvPicPr>
          <p:cNvPr id="5" name="Picture 4">
            <a:extLst>
              <a:ext uri="{FF2B5EF4-FFF2-40B4-BE49-F238E27FC236}">
                <a16:creationId xmlns:a16="http://schemas.microsoft.com/office/drawing/2014/main" id="{C3DC80E9-F483-402D-97AB-CE1E4BF63E45}"/>
              </a:ext>
            </a:extLst>
          </p:cNvPr>
          <p:cNvPicPr>
            <a:picLocks noChangeAspect="1"/>
          </p:cNvPicPr>
          <p:nvPr/>
        </p:nvPicPr>
        <p:blipFill>
          <a:blip r:embed="rId3"/>
          <a:stretch>
            <a:fillRect/>
          </a:stretch>
        </p:blipFill>
        <p:spPr>
          <a:xfrm>
            <a:off x="838200" y="1766556"/>
            <a:ext cx="10805886" cy="3324888"/>
          </a:xfrm>
          <a:prstGeom prst="rect">
            <a:avLst/>
          </a:prstGeom>
        </p:spPr>
      </p:pic>
    </p:spTree>
    <p:extLst>
      <p:ext uri="{BB962C8B-B14F-4D97-AF65-F5344CB8AC3E}">
        <p14:creationId xmlns:p14="http://schemas.microsoft.com/office/powerpoint/2010/main" val="3283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D84F-3A97-45BB-A660-80A615D5EC3D}"/>
              </a:ext>
            </a:extLst>
          </p:cNvPr>
          <p:cNvSpPr>
            <a:spLocks noGrp="1"/>
          </p:cNvSpPr>
          <p:nvPr>
            <p:ph type="title"/>
          </p:nvPr>
        </p:nvSpPr>
        <p:spPr>
          <a:xfrm>
            <a:off x="838200" y="365125"/>
            <a:ext cx="10515600" cy="858461"/>
          </a:xfrm>
        </p:spPr>
        <p:txBody>
          <a:bodyPr/>
          <a:lstStyle/>
          <a:p>
            <a:r>
              <a:rPr lang="en-IE" dirty="0"/>
              <a:t>High Level Data Flow</a:t>
            </a:r>
          </a:p>
        </p:txBody>
      </p:sp>
      <p:pic>
        <p:nvPicPr>
          <p:cNvPr id="7" name="Picture 6">
            <a:extLst>
              <a:ext uri="{FF2B5EF4-FFF2-40B4-BE49-F238E27FC236}">
                <a16:creationId xmlns:a16="http://schemas.microsoft.com/office/drawing/2014/main" id="{DDF74D01-048D-4629-BDD5-D9A3CBD8C1E4}"/>
              </a:ext>
            </a:extLst>
          </p:cNvPr>
          <p:cNvPicPr>
            <a:picLocks noChangeAspect="1"/>
          </p:cNvPicPr>
          <p:nvPr/>
        </p:nvPicPr>
        <p:blipFill>
          <a:blip r:embed="rId3"/>
          <a:stretch>
            <a:fillRect/>
          </a:stretch>
        </p:blipFill>
        <p:spPr>
          <a:xfrm>
            <a:off x="838200" y="1501797"/>
            <a:ext cx="10374918" cy="4372729"/>
          </a:xfrm>
          <a:prstGeom prst="rect">
            <a:avLst/>
          </a:prstGeom>
        </p:spPr>
      </p:pic>
    </p:spTree>
    <p:extLst>
      <p:ext uri="{BB962C8B-B14F-4D97-AF65-F5344CB8AC3E}">
        <p14:creationId xmlns:p14="http://schemas.microsoft.com/office/powerpoint/2010/main" val="1681787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7CB15C31-4889-2A34-CF25-15AFF31FE33B}"/>
              </a:ext>
              <a:ext uri="{C183D7F6-B498-43B3-948B-1728B52AA6E4}">
                <adec:decorative xmlns:adec="http://schemas.microsoft.com/office/drawing/2017/decorative" val="1"/>
              </a:ext>
            </a:extLst>
          </p:cNvPr>
          <p:cNvSpPr/>
          <p:nvPr/>
        </p:nvSpPr>
        <p:spPr bwMode="auto">
          <a:xfrm>
            <a:off x="8453349" y="672635"/>
            <a:ext cx="3167151" cy="5596404"/>
          </a:xfrm>
          <a:prstGeom prst="roundRect">
            <a:avLst>
              <a:gd name="adj" fmla="val 2882"/>
            </a:avLst>
          </a:prstGeom>
          <a:solidFill>
            <a:schemeClr val="bg1"/>
          </a:solidFill>
          <a:ln w="19050">
            <a:gradFill flip="none" rotWithShape="1">
              <a:gsLst>
                <a:gs pos="0">
                  <a:srgbClr val="C03BC4"/>
                </a:gs>
                <a:gs pos="71000">
                  <a:srgbClr val="2A446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endParaRPr>
          </a:p>
        </p:txBody>
      </p:sp>
      <p:sp>
        <p:nvSpPr>
          <p:cNvPr id="66" name="Characters_E8C1">
            <a:extLst>
              <a:ext uri="{FF2B5EF4-FFF2-40B4-BE49-F238E27FC236}">
                <a16:creationId xmlns:a16="http://schemas.microsoft.com/office/drawing/2014/main" id="{5170270C-042E-4DA0-021F-683D4A9BA4A1}"/>
              </a:ext>
              <a:ext uri="{C183D7F6-B498-43B3-948B-1728B52AA6E4}">
                <adec:decorative xmlns:adec="http://schemas.microsoft.com/office/drawing/2017/decorative" val="1"/>
              </a:ext>
            </a:extLst>
          </p:cNvPr>
          <p:cNvSpPr>
            <a:spLocks noChangeAspect="1" noEditPoints="1"/>
          </p:cNvSpPr>
          <p:nvPr/>
        </p:nvSpPr>
        <p:spPr bwMode="auto">
          <a:xfrm>
            <a:off x="9229871" y="4780031"/>
            <a:ext cx="445567" cy="47023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flip="none" rotWithShape="1">
            <a:gsLst>
              <a:gs pos="0">
                <a:srgbClr val="C03BC4"/>
              </a:gs>
              <a:gs pos="61000">
                <a:srgbClr val="2A446F"/>
              </a:gs>
            </a:gsLst>
            <a:path path="circle">
              <a:fillToRect l="100000" t="100000"/>
            </a:path>
            <a:tileRect r="-100000" b="-100000"/>
          </a:gradFill>
          <a:ln w="19050">
            <a:no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81" name="Straight Connector 80">
            <a:extLst>
              <a:ext uri="{FF2B5EF4-FFF2-40B4-BE49-F238E27FC236}">
                <a16:creationId xmlns:a16="http://schemas.microsoft.com/office/drawing/2014/main" id="{D3996C63-381F-2087-53DF-D59A97BD871A}"/>
              </a:ext>
              <a:ext uri="{C183D7F6-B498-43B3-948B-1728B52AA6E4}">
                <adec:decorative xmlns:adec="http://schemas.microsoft.com/office/drawing/2017/decorative" val="1"/>
              </a:ext>
            </a:extLst>
          </p:cNvPr>
          <p:cNvCxnSpPr>
            <a:cxnSpLocks/>
          </p:cNvCxnSpPr>
          <p:nvPr/>
        </p:nvCxnSpPr>
        <p:spPr>
          <a:xfrm>
            <a:off x="2565400" y="3007772"/>
            <a:ext cx="4636897"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47AD057-802A-16CC-5106-315C7621EC5B}"/>
              </a:ext>
              <a:ext uri="{C183D7F6-B498-43B3-948B-1728B52AA6E4}">
                <adec:decorative xmlns:adec="http://schemas.microsoft.com/office/drawing/2017/decorative" val="1"/>
              </a:ext>
            </a:extLst>
          </p:cNvPr>
          <p:cNvCxnSpPr>
            <a:cxnSpLocks/>
          </p:cNvCxnSpPr>
          <p:nvPr/>
        </p:nvCxnSpPr>
        <p:spPr>
          <a:xfrm>
            <a:off x="2432050" y="4588417"/>
            <a:ext cx="4610315"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Fingerprint_E928">
            <a:extLst>
              <a:ext uri="{FF2B5EF4-FFF2-40B4-BE49-F238E27FC236}">
                <a16:creationId xmlns:a16="http://schemas.microsoft.com/office/drawing/2014/main" id="{A441A6BB-0C8F-99E0-8089-54F370D4956A}"/>
              </a:ext>
              <a:ext uri="{C183D7F6-B498-43B3-948B-1728B52AA6E4}">
                <adec:decorative xmlns:adec="http://schemas.microsoft.com/office/drawing/2017/decorative" val="1"/>
              </a:ext>
            </a:extLst>
          </p:cNvPr>
          <p:cNvSpPr>
            <a:spLocks noChangeAspect="1" noEditPoints="1"/>
          </p:cNvSpPr>
          <p:nvPr/>
        </p:nvSpPr>
        <p:spPr bwMode="auto">
          <a:xfrm flipH="1">
            <a:off x="10589703" y="4769178"/>
            <a:ext cx="378612" cy="50916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31750">
            <a:gradFill flip="none" rotWithShape="1">
              <a:gsLst>
                <a:gs pos="0">
                  <a:srgbClr val="C03BC4"/>
                </a:gs>
                <a:gs pos="68000">
                  <a:srgbClr val="2A446F"/>
                </a:gs>
              </a:gsLst>
              <a:lin ang="0" scaled="1"/>
              <a:tileRect/>
            </a:grad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27" name="Group 126">
            <a:extLst>
              <a:ext uri="{FF2B5EF4-FFF2-40B4-BE49-F238E27FC236}">
                <a16:creationId xmlns:a16="http://schemas.microsoft.com/office/drawing/2014/main" id="{B316F927-5090-3DB6-24B4-3E6CF3D14EB4}"/>
              </a:ext>
              <a:ext uri="{C183D7F6-B498-43B3-948B-1728B52AA6E4}">
                <adec:decorative xmlns:adec="http://schemas.microsoft.com/office/drawing/2017/decorative" val="1"/>
              </a:ext>
            </a:extLst>
          </p:cNvPr>
          <p:cNvGrpSpPr/>
          <p:nvPr/>
        </p:nvGrpSpPr>
        <p:grpSpPr>
          <a:xfrm rot="5400000">
            <a:off x="6751383" y="2929301"/>
            <a:ext cx="2129527" cy="1251752"/>
            <a:chOff x="5036917" y="4309904"/>
            <a:chExt cx="2129527" cy="687254"/>
          </a:xfrm>
        </p:grpSpPr>
        <p:sp>
          <p:nvSpPr>
            <p:cNvPr id="128" name="Freeform: Shape 81">
              <a:extLst>
                <a:ext uri="{FF2B5EF4-FFF2-40B4-BE49-F238E27FC236}">
                  <a16:creationId xmlns:a16="http://schemas.microsoft.com/office/drawing/2014/main" id="{A9435461-44D6-9525-F4AE-D4AC6C87C66E}"/>
                </a:ext>
              </a:extLst>
            </p:cNvPr>
            <p:cNvSpPr/>
            <p:nvPr/>
          </p:nvSpPr>
          <p:spPr>
            <a:xfrm>
              <a:off x="5036917" y="4309904"/>
              <a:ext cx="853056" cy="687254"/>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82">
              <a:extLst>
                <a:ext uri="{FF2B5EF4-FFF2-40B4-BE49-F238E27FC236}">
                  <a16:creationId xmlns:a16="http://schemas.microsoft.com/office/drawing/2014/main" id="{CD273372-3865-6179-65A9-310440409245}"/>
                </a:ext>
              </a:extLst>
            </p:cNvPr>
            <p:cNvSpPr/>
            <p:nvPr/>
          </p:nvSpPr>
          <p:spPr>
            <a:xfrm>
              <a:off x="5569299" y="4309904"/>
              <a:ext cx="426528" cy="687254"/>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83">
              <a:extLst>
                <a:ext uri="{FF2B5EF4-FFF2-40B4-BE49-F238E27FC236}">
                  <a16:creationId xmlns:a16="http://schemas.microsoft.com/office/drawing/2014/main" id="{DB265625-53A6-8849-113D-9B1679D7C75E}"/>
                </a:ext>
              </a:extLst>
            </p:cNvPr>
            <p:cNvSpPr/>
            <p:nvPr/>
          </p:nvSpPr>
          <p:spPr>
            <a:xfrm>
              <a:off x="6101681" y="4309904"/>
              <a:ext cx="12453" cy="678211"/>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Freeform: Shape 84">
              <a:extLst>
                <a:ext uri="{FF2B5EF4-FFF2-40B4-BE49-F238E27FC236}">
                  <a16:creationId xmlns:a16="http://schemas.microsoft.com/office/drawing/2014/main" id="{EF9AF5B7-2103-7855-FD82-21FB5479824F}"/>
                </a:ext>
              </a:extLst>
            </p:cNvPr>
            <p:cNvSpPr/>
            <p:nvPr/>
          </p:nvSpPr>
          <p:spPr>
            <a:xfrm>
              <a:off x="6313388" y="4309904"/>
              <a:ext cx="853056" cy="687254"/>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85">
              <a:extLst>
                <a:ext uri="{FF2B5EF4-FFF2-40B4-BE49-F238E27FC236}">
                  <a16:creationId xmlns:a16="http://schemas.microsoft.com/office/drawing/2014/main" id="{870A22E6-275B-A128-103A-C1D3BB63321A}"/>
                </a:ext>
              </a:extLst>
            </p:cNvPr>
            <p:cNvSpPr/>
            <p:nvPr/>
          </p:nvSpPr>
          <p:spPr>
            <a:xfrm>
              <a:off x="6207535" y="4309904"/>
              <a:ext cx="426528" cy="687254"/>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11C3F51E-B263-8845-358A-FB8EE5D8FB37}"/>
              </a:ext>
              <a:ext uri="{C183D7F6-B498-43B3-948B-1728B52AA6E4}">
                <adec:decorative xmlns:adec="http://schemas.microsoft.com/office/drawing/2017/decorative" val="1"/>
              </a:ext>
            </a:extLst>
          </p:cNvPr>
          <p:cNvGrpSpPr/>
          <p:nvPr/>
        </p:nvGrpSpPr>
        <p:grpSpPr>
          <a:xfrm>
            <a:off x="9170549" y="3229525"/>
            <a:ext cx="491443" cy="633860"/>
            <a:chOff x="9728015" y="2778570"/>
            <a:chExt cx="598287" cy="771666"/>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36" name="Freeform: Shape 135">
              <a:extLst>
                <a:ext uri="{FF2B5EF4-FFF2-40B4-BE49-F238E27FC236}">
                  <a16:creationId xmlns:a16="http://schemas.microsoft.com/office/drawing/2014/main" id="{BF248D4B-8D5B-C0D2-70BE-0D610DEE61FD}"/>
                </a:ext>
              </a:extLst>
            </p:cNvPr>
            <p:cNvSpPr/>
            <p:nvPr/>
          </p:nvSpPr>
          <p:spPr>
            <a:xfrm>
              <a:off x="9806475" y="3407361"/>
              <a:ext cx="457199" cy="142875"/>
            </a:xfrm>
            <a:custGeom>
              <a:avLst/>
              <a:gdLst>
                <a:gd name="connsiteX0" fmla="*/ 385762 w 457199"/>
                <a:gd name="connsiteY0" fmla="*/ 0 h 142875"/>
                <a:gd name="connsiteX1" fmla="*/ 71438 w 457199"/>
                <a:gd name="connsiteY1" fmla="*/ 0 h 142875"/>
                <a:gd name="connsiteX2" fmla="*/ 0 w 457199"/>
                <a:gd name="connsiteY2" fmla="*/ 71438 h 142875"/>
                <a:gd name="connsiteX3" fmla="*/ 71438 w 457199"/>
                <a:gd name="connsiteY3" fmla="*/ 142875 h 142875"/>
                <a:gd name="connsiteX4" fmla="*/ 385762 w 457199"/>
                <a:gd name="connsiteY4" fmla="*/ 142875 h 142875"/>
                <a:gd name="connsiteX5" fmla="*/ 457200 w 457199"/>
                <a:gd name="connsiteY5" fmla="*/ 71438 h 142875"/>
                <a:gd name="connsiteX6" fmla="*/ 385762 w 457199"/>
                <a:gd name="connsiteY6" fmla="*/ 0 h 142875"/>
                <a:gd name="connsiteX7" fmla="*/ 90487 w 457199"/>
                <a:gd name="connsiteY7" fmla="*/ 100013 h 142875"/>
                <a:gd name="connsiteX8" fmla="*/ 61913 w 457199"/>
                <a:gd name="connsiteY8" fmla="*/ 71438 h 142875"/>
                <a:gd name="connsiteX9" fmla="*/ 90487 w 457199"/>
                <a:gd name="connsiteY9" fmla="*/ 42863 h 142875"/>
                <a:gd name="connsiteX10" fmla="*/ 119062 w 457199"/>
                <a:gd name="connsiteY10" fmla="*/ 71438 h 142875"/>
                <a:gd name="connsiteX11" fmla="*/ 90487 w 457199"/>
                <a:gd name="connsiteY11" fmla="*/ 100013 h 142875"/>
                <a:gd name="connsiteX12" fmla="*/ 228600 w 457199"/>
                <a:gd name="connsiteY12" fmla="*/ 100013 h 142875"/>
                <a:gd name="connsiteX13" fmla="*/ 200025 w 457199"/>
                <a:gd name="connsiteY13" fmla="*/ 71438 h 142875"/>
                <a:gd name="connsiteX14" fmla="*/ 228600 w 457199"/>
                <a:gd name="connsiteY14" fmla="*/ 42863 h 142875"/>
                <a:gd name="connsiteX15" fmla="*/ 257175 w 457199"/>
                <a:gd name="connsiteY15" fmla="*/ 71438 h 142875"/>
                <a:gd name="connsiteX16" fmla="*/ 228600 w 457199"/>
                <a:gd name="connsiteY16" fmla="*/ 100013 h 142875"/>
                <a:gd name="connsiteX17" fmla="*/ 366712 w 457199"/>
                <a:gd name="connsiteY17" fmla="*/ 100013 h 142875"/>
                <a:gd name="connsiteX18" fmla="*/ 338137 w 457199"/>
                <a:gd name="connsiteY18" fmla="*/ 71438 h 142875"/>
                <a:gd name="connsiteX19" fmla="*/ 366712 w 457199"/>
                <a:gd name="connsiteY19" fmla="*/ 42863 h 142875"/>
                <a:gd name="connsiteX20" fmla="*/ 395287 w 457199"/>
                <a:gd name="connsiteY20" fmla="*/ 71438 h 142875"/>
                <a:gd name="connsiteX21" fmla="*/ 366712 w 457199"/>
                <a:gd name="connsiteY21" fmla="*/ 10001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199" h="142875">
                  <a:moveTo>
                    <a:pt x="385762" y="0"/>
                  </a:moveTo>
                  <a:lnTo>
                    <a:pt x="71438" y="0"/>
                  </a:lnTo>
                  <a:cubicBezTo>
                    <a:pt x="31984" y="0"/>
                    <a:pt x="0" y="31984"/>
                    <a:pt x="0" y="71438"/>
                  </a:cubicBezTo>
                  <a:cubicBezTo>
                    <a:pt x="0" y="110891"/>
                    <a:pt x="31984" y="142875"/>
                    <a:pt x="71438" y="142875"/>
                  </a:cubicBezTo>
                  <a:lnTo>
                    <a:pt x="385762" y="142875"/>
                  </a:lnTo>
                  <a:cubicBezTo>
                    <a:pt x="425216" y="142875"/>
                    <a:pt x="457200" y="110891"/>
                    <a:pt x="457200" y="71438"/>
                  </a:cubicBezTo>
                  <a:cubicBezTo>
                    <a:pt x="457200" y="31984"/>
                    <a:pt x="425216" y="0"/>
                    <a:pt x="385762" y="0"/>
                  </a:cubicBezTo>
                  <a:close/>
                  <a:moveTo>
                    <a:pt x="90487" y="100013"/>
                  </a:moveTo>
                  <a:cubicBezTo>
                    <a:pt x="74706" y="100013"/>
                    <a:pt x="61913" y="87219"/>
                    <a:pt x="61913" y="71438"/>
                  </a:cubicBezTo>
                  <a:cubicBezTo>
                    <a:pt x="61913" y="55656"/>
                    <a:pt x="74706" y="42863"/>
                    <a:pt x="90487" y="42863"/>
                  </a:cubicBezTo>
                  <a:cubicBezTo>
                    <a:pt x="106269" y="42863"/>
                    <a:pt x="119062" y="55656"/>
                    <a:pt x="119062" y="71438"/>
                  </a:cubicBezTo>
                  <a:cubicBezTo>
                    <a:pt x="119062" y="87219"/>
                    <a:pt x="106269" y="100013"/>
                    <a:pt x="90487" y="100013"/>
                  </a:cubicBezTo>
                  <a:close/>
                  <a:moveTo>
                    <a:pt x="228600" y="100013"/>
                  </a:moveTo>
                  <a:cubicBezTo>
                    <a:pt x="212818" y="100013"/>
                    <a:pt x="200025" y="87219"/>
                    <a:pt x="200025" y="71438"/>
                  </a:cubicBezTo>
                  <a:cubicBezTo>
                    <a:pt x="200025" y="55656"/>
                    <a:pt x="212818" y="42863"/>
                    <a:pt x="228600" y="42863"/>
                  </a:cubicBezTo>
                  <a:cubicBezTo>
                    <a:pt x="244382" y="42863"/>
                    <a:pt x="257175" y="55656"/>
                    <a:pt x="257175" y="71438"/>
                  </a:cubicBezTo>
                  <a:cubicBezTo>
                    <a:pt x="257175" y="87219"/>
                    <a:pt x="244382" y="100013"/>
                    <a:pt x="228600" y="100013"/>
                  </a:cubicBezTo>
                  <a:close/>
                  <a:moveTo>
                    <a:pt x="366712" y="100013"/>
                  </a:moveTo>
                  <a:cubicBezTo>
                    <a:pt x="350931" y="100013"/>
                    <a:pt x="338137" y="87219"/>
                    <a:pt x="338137" y="71438"/>
                  </a:cubicBezTo>
                  <a:cubicBezTo>
                    <a:pt x="338137" y="55656"/>
                    <a:pt x="350931" y="42863"/>
                    <a:pt x="366712" y="42863"/>
                  </a:cubicBezTo>
                  <a:cubicBezTo>
                    <a:pt x="382494" y="42863"/>
                    <a:pt x="395287" y="55656"/>
                    <a:pt x="395287" y="71438"/>
                  </a:cubicBezTo>
                  <a:cubicBezTo>
                    <a:pt x="395287" y="87219"/>
                    <a:pt x="382494" y="100013"/>
                    <a:pt x="366712" y="1000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CF24990-AAFE-3E6A-2CA8-EE78E5982514}"/>
                </a:ext>
              </a:extLst>
            </p:cNvPr>
            <p:cNvSpPr/>
            <p:nvPr/>
          </p:nvSpPr>
          <p:spPr>
            <a:xfrm>
              <a:off x="9912012" y="2778570"/>
              <a:ext cx="247650" cy="304940"/>
            </a:xfrm>
            <a:custGeom>
              <a:avLst/>
              <a:gdLst>
                <a:gd name="connsiteX0" fmla="*/ 205835 w 247650"/>
                <a:gd name="connsiteY0" fmla="*/ 114441 h 304940"/>
                <a:gd name="connsiteX1" fmla="*/ 142875 w 247650"/>
                <a:gd name="connsiteY1" fmla="*/ 114441 h 304940"/>
                <a:gd name="connsiteX2" fmla="*/ 142875 w 247650"/>
                <a:gd name="connsiteY2" fmla="*/ 71102 h 304940"/>
                <a:gd name="connsiteX3" fmla="*/ 156821 w 247650"/>
                <a:gd name="connsiteY3" fmla="*/ 19056 h 304940"/>
                <a:gd name="connsiteX4" fmla="*/ 104775 w 247650"/>
                <a:gd name="connsiteY4" fmla="*/ 5111 h 304940"/>
                <a:gd name="connsiteX5" fmla="*/ 90829 w 247650"/>
                <a:gd name="connsiteY5" fmla="*/ 57156 h 304940"/>
                <a:gd name="connsiteX6" fmla="*/ 104775 w 247650"/>
                <a:gd name="connsiteY6" fmla="*/ 71102 h 304940"/>
                <a:gd name="connsiteX7" fmla="*/ 104775 w 247650"/>
                <a:gd name="connsiteY7" fmla="*/ 114441 h 304940"/>
                <a:gd name="connsiteX8" fmla="*/ 41815 w 247650"/>
                <a:gd name="connsiteY8" fmla="*/ 114441 h 304940"/>
                <a:gd name="connsiteX9" fmla="*/ 0 w 247650"/>
                <a:gd name="connsiteY9" fmla="*/ 156255 h 304940"/>
                <a:gd name="connsiteX10" fmla="*/ 0 w 247650"/>
                <a:gd name="connsiteY10" fmla="*/ 263126 h 304940"/>
                <a:gd name="connsiteX11" fmla="*/ 41815 w 247650"/>
                <a:gd name="connsiteY11" fmla="*/ 304941 h 304940"/>
                <a:gd name="connsiteX12" fmla="*/ 205835 w 247650"/>
                <a:gd name="connsiteY12" fmla="*/ 304941 h 304940"/>
                <a:gd name="connsiteX13" fmla="*/ 247650 w 247650"/>
                <a:gd name="connsiteY13" fmla="*/ 263126 h 304940"/>
                <a:gd name="connsiteX14" fmla="*/ 247650 w 247650"/>
                <a:gd name="connsiteY14" fmla="*/ 156255 h 304940"/>
                <a:gd name="connsiteX15" fmla="*/ 205835 w 247650"/>
                <a:gd name="connsiteY15" fmla="*/ 114441 h 304940"/>
                <a:gd name="connsiteX16" fmla="*/ 76200 w 247650"/>
                <a:gd name="connsiteY16" fmla="*/ 238266 h 304940"/>
                <a:gd name="connsiteX17" fmla="*/ 47625 w 247650"/>
                <a:gd name="connsiteY17" fmla="*/ 209691 h 304940"/>
                <a:gd name="connsiteX18" fmla="*/ 76200 w 247650"/>
                <a:gd name="connsiteY18" fmla="*/ 181116 h 304940"/>
                <a:gd name="connsiteX19" fmla="*/ 104775 w 247650"/>
                <a:gd name="connsiteY19" fmla="*/ 209691 h 304940"/>
                <a:gd name="connsiteX20" fmla="*/ 76200 w 247650"/>
                <a:gd name="connsiteY20" fmla="*/ 238266 h 304940"/>
                <a:gd name="connsiteX21" fmla="*/ 171450 w 247650"/>
                <a:gd name="connsiteY21" fmla="*/ 238266 h 304940"/>
                <a:gd name="connsiteX22" fmla="*/ 142875 w 247650"/>
                <a:gd name="connsiteY22" fmla="*/ 209691 h 304940"/>
                <a:gd name="connsiteX23" fmla="*/ 171450 w 247650"/>
                <a:gd name="connsiteY23" fmla="*/ 181116 h 304940"/>
                <a:gd name="connsiteX24" fmla="*/ 200025 w 247650"/>
                <a:gd name="connsiteY24" fmla="*/ 209691 h 304940"/>
                <a:gd name="connsiteX25" fmla="*/ 171450 w 247650"/>
                <a:gd name="connsiteY25" fmla="*/ 238266 h 30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04940">
                  <a:moveTo>
                    <a:pt x="205835" y="114441"/>
                  </a:moveTo>
                  <a:lnTo>
                    <a:pt x="142875" y="114441"/>
                  </a:lnTo>
                  <a:lnTo>
                    <a:pt x="142875" y="71102"/>
                  </a:lnTo>
                  <a:cubicBezTo>
                    <a:pt x="161098" y="60581"/>
                    <a:pt x="167342" y="37279"/>
                    <a:pt x="156821" y="19056"/>
                  </a:cubicBezTo>
                  <a:cubicBezTo>
                    <a:pt x="146299" y="833"/>
                    <a:pt x="122998" y="-5410"/>
                    <a:pt x="104775" y="5111"/>
                  </a:cubicBezTo>
                  <a:cubicBezTo>
                    <a:pt x="86552" y="15632"/>
                    <a:pt x="80308" y="38933"/>
                    <a:pt x="90829" y="57156"/>
                  </a:cubicBezTo>
                  <a:cubicBezTo>
                    <a:pt x="94174" y="62949"/>
                    <a:pt x="98983" y="67758"/>
                    <a:pt x="104775" y="71102"/>
                  </a:cubicBezTo>
                  <a:lnTo>
                    <a:pt x="104775" y="114441"/>
                  </a:lnTo>
                  <a:lnTo>
                    <a:pt x="41815" y="114441"/>
                  </a:lnTo>
                  <a:cubicBezTo>
                    <a:pt x="18743" y="114493"/>
                    <a:pt x="52" y="133184"/>
                    <a:pt x="0" y="156255"/>
                  </a:cubicBezTo>
                  <a:lnTo>
                    <a:pt x="0" y="263126"/>
                  </a:lnTo>
                  <a:cubicBezTo>
                    <a:pt x="52" y="286197"/>
                    <a:pt x="18743" y="304888"/>
                    <a:pt x="41815" y="304941"/>
                  </a:cubicBezTo>
                  <a:lnTo>
                    <a:pt x="205835" y="304941"/>
                  </a:lnTo>
                  <a:cubicBezTo>
                    <a:pt x="228907" y="304888"/>
                    <a:pt x="247598" y="286197"/>
                    <a:pt x="247650" y="263126"/>
                  </a:cubicBezTo>
                  <a:lnTo>
                    <a:pt x="247650" y="156255"/>
                  </a:lnTo>
                  <a:cubicBezTo>
                    <a:pt x="247598" y="133184"/>
                    <a:pt x="228907" y="114493"/>
                    <a:pt x="205835" y="114441"/>
                  </a:cubicBezTo>
                  <a:close/>
                  <a:moveTo>
                    <a:pt x="76200" y="238266"/>
                  </a:moveTo>
                  <a:cubicBezTo>
                    <a:pt x="60418" y="238266"/>
                    <a:pt x="47625" y="225473"/>
                    <a:pt x="47625" y="209691"/>
                  </a:cubicBezTo>
                  <a:cubicBezTo>
                    <a:pt x="47625" y="193909"/>
                    <a:pt x="60418" y="181116"/>
                    <a:pt x="76200" y="181116"/>
                  </a:cubicBezTo>
                  <a:cubicBezTo>
                    <a:pt x="91982" y="181116"/>
                    <a:pt x="104775" y="193909"/>
                    <a:pt x="104775" y="209691"/>
                  </a:cubicBezTo>
                  <a:cubicBezTo>
                    <a:pt x="104775" y="225473"/>
                    <a:pt x="91982" y="238266"/>
                    <a:pt x="76200" y="238266"/>
                  </a:cubicBezTo>
                  <a:close/>
                  <a:moveTo>
                    <a:pt x="171450" y="238266"/>
                  </a:moveTo>
                  <a:cubicBezTo>
                    <a:pt x="155668" y="238266"/>
                    <a:pt x="142875" y="225473"/>
                    <a:pt x="142875" y="209691"/>
                  </a:cubicBezTo>
                  <a:cubicBezTo>
                    <a:pt x="142875" y="193909"/>
                    <a:pt x="155668" y="181116"/>
                    <a:pt x="171450" y="181116"/>
                  </a:cubicBezTo>
                  <a:cubicBezTo>
                    <a:pt x="187232" y="181116"/>
                    <a:pt x="200025" y="193909"/>
                    <a:pt x="200025" y="209691"/>
                  </a:cubicBezTo>
                  <a:cubicBezTo>
                    <a:pt x="200025" y="225473"/>
                    <a:pt x="187232" y="238266"/>
                    <a:pt x="171450" y="2382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F3B7E00-1D5B-8072-065C-1F7EC14EA13B}"/>
                </a:ext>
              </a:extLst>
            </p:cNvPr>
            <p:cNvSpPr/>
            <p:nvPr/>
          </p:nvSpPr>
          <p:spPr>
            <a:xfrm>
              <a:off x="9728015" y="2985117"/>
              <a:ext cx="598287" cy="396716"/>
            </a:xfrm>
            <a:custGeom>
              <a:avLst/>
              <a:gdLst>
                <a:gd name="connsiteX0" fmla="*/ 555471 w 598287"/>
                <a:gd name="connsiteY0" fmla="*/ 296704 h 396716"/>
                <a:gd name="connsiteX1" fmla="*/ 555471 w 598287"/>
                <a:gd name="connsiteY1" fmla="*/ 217361 h 396716"/>
                <a:gd name="connsiteX2" fmla="*/ 512704 w 598287"/>
                <a:gd name="connsiteY2" fmla="*/ 174593 h 396716"/>
                <a:gd name="connsiteX3" fmla="*/ 460221 w 598287"/>
                <a:gd name="connsiteY3" fmla="*/ 174593 h 396716"/>
                <a:gd name="connsiteX4" fmla="*/ 460221 w 598287"/>
                <a:gd name="connsiteY4" fmla="*/ 126968 h 396716"/>
                <a:gd name="connsiteX5" fmla="*/ 155421 w 598287"/>
                <a:gd name="connsiteY5" fmla="*/ 126968 h 396716"/>
                <a:gd name="connsiteX6" fmla="*/ 155421 w 598287"/>
                <a:gd name="connsiteY6" fmla="*/ 184118 h 396716"/>
                <a:gd name="connsiteX7" fmla="*/ 83889 w 598287"/>
                <a:gd name="connsiteY7" fmla="*/ 184118 h 396716"/>
                <a:gd name="connsiteX8" fmla="*/ 79221 w 598287"/>
                <a:gd name="connsiteY8" fmla="*/ 179451 h 396716"/>
                <a:gd name="connsiteX9" fmla="*/ 79221 w 598287"/>
                <a:gd name="connsiteY9" fmla="*/ 100489 h 396716"/>
                <a:gd name="connsiteX10" fmla="*/ 120999 w 598287"/>
                <a:gd name="connsiteY10" fmla="*/ 23694 h 396716"/>
                <a:gd name="connsiteX11" fmla="*/ 107796 w 598287"/>
                <a:gd name="connsiteY11" fmla="*/ 0 h 396716"/>
                <a:gd name="connsiteX12" fmla="*/ 79221 w 598287"/>
                <a:gd name="connsiteY12" fmla="*/ 25336 h 396716"/>
                <a:gd name="connsiteX13" fmla="*/ 85603 w 598287"/>
                <a:gd name="connsiteY13" fmla="*/ 41243 h 396716"/>
                <a:gd name="connsiteX14" fmla="*/ 61661 w 598287"/>
                <a:gd name="connsiteY14" fmla="*/ 64926 h 396716"/>
                <a:gd name="connsiteX15" fmla="*/ 37979 w 598287"/>
                <a:gd name="connsiteY15" fmla="*/ 40984 h 396716"/>
                <a:gd name="connsiteX16" fmla="*/ 43788 w 598287"/>
                <a:gd name="connsiteY16" fmla="*/ 25527 h 396716"/>
                <a:gd name="connsiteX17" fmla="*/ 15213 w 598287"/>
                <a:gd name="connsiteY17" fmla="*/ 476 h 396716"/>
                <a:gd name="connsiteX18" fmla="*/ 21266 w 598287"/>
                <a:gd name="connsiteY18" fmla="*/ 87824 h 396716"/>
                <a:gd name="connsiteX19" fmla="*/ 41121 w 598287"/>
                <a:gd name="connsiteY19" fmla="*/ 99441 h 396716"/>
                <a:gd name="connsiteX20" fmla="*/ 41121 w 598287"/>
                <a:gd name="connsiteY20" fmla="*/ 179451 h 396716"/>
                <a:gd name="connsiteX21" fmla="*/ 83889 w 598287"/>
                <a:gd name="connsiteY21" fmla="*/ 222218 h 396716"/>
                <a:gd name="connsiteX22" fmla="*/ 155421 w 598287"/>
                <a:gd name="connsiteY22" fmla="*/ 222218 h 396716"/>
                <a:gd name="connsiteX23" fmla="*/ 155421 w 598287"/>
                <a:gd name="connsiteY23" fmla="*/ 393668 h 396716"/>
                <a:gd name="connsiteX24" fmla="*/ 460221 w 598287"/>
                <a:gd name="connsiteY24" fmla="*/ 393668 h 396716"/>
                <a:gd name="connsiteX25" fmla="*/ 460221 w 598287"/>
                <a:gd name="connsiteY25" fmla="*/ 212693 h 396716"/>
                <a:gd name="connsiteX26" fmla="*/ 512704 w 598287"/>
                <a:gd name="connsiteY26" fmla="*/ 212693 h 396716"/>
                <a:gd name="connsiteX27" fmla="*/ 517371 w 598287"/>
                <a:gd name="connsiteY27" fmla="*/ 217361 h 396716"/>
                <a:gd name="connsiteX28" fmla="*/ 517371 w 598287"/>
                <a:gd name="connsiteY28" fmla="*/ 296704 h 396716"/>
                <a:gd name="connsiteX29" fmla="*/ 477521 w 598287"/>
                <a:gd name="connsiteY29" fmla="*/ 374667 h 396716"/>
                <a:gd name="connsiteX30" fmla="*/ 490130 w 598287"/>
                <a:gd name="connsiteY30" fmla="*/ 396716 h 396716"/>
                <a:gd name="connsiteX31" fmla="*/ 518705 w 598287"/>
                <a:gd name="connsiteY31" fmla="*/ 371380 h 396716"/>
                <a:gd name="connsiteX32" fmla="*/ 512609 w 598287"/>
                <a:gd name="connsiteY32" fmla="*/ 355568 h 396716"/>
                <a:gd name="connsiteX33" fmla="*/ 536441 w 598287"/>
                <a:gd name="connsiteY33" fmla="*/ 331776 h 396716"/>
                <a:gd name="connsiteX34" fmla="*/ 560234 w 598287"/>
                <a:gd name="connsiteY34" fmla="*/ 355608 h 396716"/>
                <a:gd name="connsiteX35" fmla="*/ 554328 w 598287"/>
                <a:gd name="connsiteY35" fmla="*/ 371285 h 396716"/>
                <a:gd name="connsiteX36" fmla="*/ 582903 w 598287"/>
                <a:gd name="connsiteY36" fmla="*/ 396335 h 396716"/>
                <a:gd name="connsiteX37" fmla="*/ 577276 w 598287"/>
                <a:gd name="connsiteY37" fmla="*/ 309094 h 396716"/>
                <a:gd name="connsiteX38" fmla="*/ 555471 w 598287"/>
                <a:gd name="connsiteY38" fmla="*/ 296704 h 396716"/>
                <a:gd name="connsiteX39" fmla="*/ 422121 w 598287"/>
                <a:gd name="connsiteY39" fmla="*/ 260318 h 396716"/>
                <a:gd name="connsiteX40" fmla="*/ 395642 w 598287"/>
                <a:gd name="connsiteY40" fmla="*/ 260318 h 396716"/>
                <a:gd name="connsiteX41" fmla="*/ 393070 w 598287"/>
                <a:gd name="connsiteY41" fmla="*/ 261366 h 396716"/>
                <a:gd name="connsiteX42" fmla="*/ 363924 w 598287"/>
                <a:gd name="connsiteY42" fmla="*/ 291179 h 396716"/>
                <a:gd name="connsiteX43" fmla="*/ 341730 w 598287"/>
                <a:gd name="connsiteY43" fmla="*/ 238601 h 396716"/>
                <a:gd name="connsiteX44" fmla="*/ 300297 w 598287"/>
                <a:gd name="connsiteY44" fmla="*/ 324326 h 396716"/>
                <a:gd name="connsiteX45" fmla="*/ 271245 w 598287"/>
                <a:gd name="connsiteY45" fmla="*/ 212693 h 396716"/>
                <a:gd name="connsiteX46" fmla="*/ 248862 w 598287"/>
                <a:gd name="connsiteY46" fmla="*/ 260318 h 396716"/>
                <a:gd name="connsiteX47" fmla="*/ 203046 w 598287"/>
                <a:gd name="connsiteY47" fmla="*/ 260318 h 396716"/>
                <a:gd name="connsiteX48" fmla="*/ 203046 w 598287"/>
                <a:gd name="connsiteY48" fmla="*/ 241268 h 396716"/>
                <a:gd name="connsiteX49" fmla="*/ 236765 w 598287"/>
                <a:gd name="connsiteY49" fmla="*/ 241268 h 396716"/>
                <a:gd name="connsiteX50" fmla="*/ 276389 w 598287"/>
                <a:gd name="connsiteY50" fmla="*/ 156972 h 396716"/>
                <a:gd name="connsiteX51" fmla="*/ 305726 w 598287"/>
                <a:gd name="connsiteY51" fmla="*/ 269177 h 396716"/>
                <a:gd name="connsiteX52" fmla="*/ 342969 w 598287"/>
                <a:gd name="connsiteY52" fmla="*/ 192977 h 396716"/>
                <a:gd name="connsiteX53" fmla="*/ 370401 w 598287"/>
                <a:gd name="connsiteY53" fmla="*/ 257937 h 396716"/>
                <a:gd name="connsiteX54" fmla="*/ 379926 w 598287"/>
                <a:gd name="connsiteY54" fmla="*/ 248412 h 396716"/>
                <a:gd name="connsiteX55" fmla="*/ 395642 w 598287"/>
                <a:gd name="connsiteY55" fmla="*/ 241268 h 396716"/>
                <a:gd name="connsiteX56" fmla="*/ 422121 w 598287"/>
                <a:gd name="connsiteY56" fmla="*/ 241268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8287" h="396716">
                  <a:moveTo>
                    <a:pt x="555471" y="296704"/>
                  </a:moveTo>
                  <a:lnTo>
                    <a:pt x="555471" y="217361"/>
                  </a:lnTo>
                  <a:cubicBezTo>
                    <a:pt x="555471" y="193740"/>
                    <a:pt x="536324" y="174593"/>
                    <a:pt x="512704" y="174593"/>
                  </a:cubicBezTo>
                  <a:lnTo>
                    <a:pt x="460221" y="174593"/>
                  </a:lnTo>
                  <a:lnTo>
                    <a:pt x="460221" y="126968"/>
                  </a:lnTo>
                  <a:lnTo>
                    <a:pt x="155421" y="126968"/>
                  </a:lnTo>
                  <a:lnTo>
                    <a:pt x="155421" y="184118"/>
                  </a:lnTo>
                  <a:lnTo>
                    <a:pt x="83889" y="184118"/>
                  </a:lnTo>
                  <a:cubicBezTo>
                    <a:pt x="81311" y="184118"/>
                    <a:pt x="79221" y="182028"/>
                    <a:pt x="79221" y="179451"/>
                  </a:cubicBezTo>
                  <a:lnTo>
                    <a:pt x="79221" y="100489"/>
                  </a:lnTo>
                  <a:cubicBezTo>
                    <a:pt x="111965" y="90819"/>
                    <a:pt x="130669" y="56437"/>
                    <a:pt x="120999" y="23694"/>
                  </a:cubicBezTo>
                  <a:cubicBezTo>
                    <a:pt x="118406" y="14916"/>
                    <a:pt x="113897" y="6824"/>
                    <a:pt x="107796" y="0"/>
                  </a:cubicBezTo>
                  <a:lnTo>
                    <a:pt x="79221" y="25336"/>
                  </a:lnTo>
                  <a:cubicBezTo>
                    <a:pt x="83218" y="29683"/>
                    <a:pt x="85488" y="35340"/>
                    <a:pt x="85603" y="41243"/>
                  </a:cubicBezTo>
                  <a:cubicBezTo>
                    <a:pt x="85532" y="54394"/>
                    <a:pt x="74812" y="64998"/>
                    <a:pt x="61661" y="64926"/>
                  </a:cubicBezTo>
                  <a:cubicBezTo>
                    <a:pt x="48510" y="64854"/>
                    <a:pt x="37908" y="54135"/>
                    <a:pt x="37979" y="40984"/>
                  </a:cubicBezTo>
                  <a:cubicBezTo>
                    <a:pt x="38010" y="35303"/>
                    <a:pt x="40070" y="29822"/>
                    <a:pt x="43788" y="25527"/>
                  </a:cubicBezTo>
                  <a:lnTo>
                    <a:pt x="15213" y="476"/>
                  </a:lnTo>
                  <a:cubicBezTo>
                    <a:pt x="-7236" y="26268"/>
                    <a:pt x="-4526" y="65375"/>
                    <a:pt x="21266" y="87824"/>
                  </a:cubicBezTo>
                  <a:cubicBezTo>
                    <a:pt x="27101" y="92903"/>
                    <a:pt x="33835" y="96844"/>
                    <a:pt x="41121" y="99441"/>
                  </a:cubicBezTo>
                  <a:lnTo>
                    <a:pt x="41121" y="179451"/>
                  </a:lnTo>
                  <a:cubicBezTo>
                    <a:pt x="41121" y="203071"/>
                    <a:pt x="60269" y="222218"/>
                    <a:pt x="83889" y="222218"/>
                  </a:cubicBezTo>
                  <a:lnTo>
                    <a:pt x="155421" y="222218"/>
                  </a:lnTo>
                  <a:lnTo>
                    <a:pt x="155421" y="393668"/>
                  </a:lnTo>
                  <a:lnTo>
                    <a:pt x="460221" y="393668"/>
                  </a:lnTo>
                  <a:lnTo>
                    <a:pt x="460221" y="212693"/>
                  </a:lnTo>
                  <a:lnTo>
                    <a:pt x="512704" y="212693"/>
                  </a:lnTo>
                  <a:cubicBezTo>
                    <a:pt x="515282" y="212693"/>
                    <a:pt x="517371" y="214783"/>
                    <a:pt x="517371" y="217361"/>
                  </a:cubicBezTo>
                  <a:lnTo>
                    <a:pt x="517371" y="296704"/>
                  </a:lnTo>
                  <a:cubicBezTo>
                    <a:pt x="484838" y="307228"/>
                    <a:pt x="466997" y="342133"/>
                    <a:pt x="477521" y="374667"/>
                  </a:cubicBezTo>
                  <a:cubicBezTo>
                    <a:pt x="480155" y="382809"/>
                    <a:pt x="484448" y="390316"/>
                    <a:pt x="490130" y="396716"/>
                  </a:cubicBezTo>
                  <a:lnTo>
                    <a:pt x="518705" y="371380"/>
                  </a:lnTo>
                  <a:cubicBezTo>
                    <a:pt x="514763" y="367059"/>
                    <a:pt x="512588" y="361417"/>
                    <a:pt x="512609" y="355568"/>
                  </a:cubicBezTo>
                  <a:cubicBezTo>
                    <a:pt x="512620" y="342417"/>
                    <a:pt x="523290" y="331764"/>
                    <a:pt x="536441" y="331776"/>
                  </a:cubicBezTo>
                  <a:cubicBezTo>
                    <a:pt x="549593" y="331787"/>
                    <a:pt x="560245" y="342457"/>
                    <a:pt x="560234" y="355608"/>
                  </a:cubicBezTo>
                  <a:cubicBezTo>
                    <a:pt x="560229" y="361377"/>
                    <a:pt x="558131" y="366947"/>
                    <a:pt x="554328" y="371285"/>
                  </a:cubicBezTo>
                  <a:lnTo>
                    <a:pt x="582903" y="396335"/>
                  </a:lnTo>
                  <a:cubicBezTo>
                    <a:pt x="605441" y="370690"/>
                    <a:pt x="602921" y="331631"/>
                    <a:pt x="577276" y="309094"/>
                  </a:cubicBezTo>
                  <a:cubicBezTo>
                    <a:pt x="570931" y="303517"/>
                    <a:pt x="563510" y="299300"/>
                    <a:pt x="555471" y="296704"/>
                  </a:cubicBezTo>
                  <a:close/>
                  <a:moveTo>
                    <a:pt x="422121" y="260318"/>
                  </a:moveTo>
                  <a:lnTo>
                    <a:pt x="395642" y="260318"/>
                  </a:lnTo>
                  <a:cubicBezTo>
                    <a:pt x="394721" y="260483"/>
                    <a:pt x="393845" y="260840"/>
                    <a:pt x="393070" y="261366"/>
                  </a:cubicBezTo>
                  <a:lnTo>
                    <a:pt x="363924" y="291179"/>
                  </a:lnTo>
                  <a:lnTo>
                    <a:pt x="341730" y="238601"/>
                  </a:lnTo>
                  <a:lnTo>
                    <a:pt x="300297" y="324326"/>
                  </a:lnTo>
                  <a:lnTo>
                    <a:pt x="271245" y="212693"/>
                  </a:lnTo>
                  <a:lnTo>
                    <a:pt x="248862" y="260318"/>
                  </a:lnTo>
                  <a:lnTo>
                    <a:pt x="203046" y="260318"/>
                  </a:lnTo>
                  <a:lnTo>
                    <a:pt x="203046" y="241268"/>
                  </a:lnTo>
                  <a:lnTo>
                    <a:pt x="236765" y="241268"/>
                  </a:lnTo>
                  <a:lnTo>
                    <a:pt x="276389" y="156972"/>
                  </a:lnTo>
                  <a:lnTo>
                    <a:pt x="305726" y="269177"/>
                  </a:lnTo>
                  <a:lnTo>
                    <a:pt x="342969" y="192977"/>
                  </a:lnTo>
                  <a:lnTo>
                    <a:pt x="370401" y="257937"/>
                  </a:lnTo>
                  <a:lnTo>
                    <a:pt x="379926" y="248412"/>
                  </a:lnTo>
                  <a:cubicBezTo>
                    <a:pt x="384108" y="244179"/>
                    <a:pt x="389703" y="241636"/>
                    <a:pt x="395642" y="241268"/>
                  </a:cubicBezTo>
                  <a:lnTo>
                    <a:pt x="422121" y="2412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218CCDAA-63DD-3024-311A-D7D87DA2ED66}"/>
              </a:ext>
              <a:ext uri="{C183D7F6-B498-43B3-948B-1728B52AA6E4}">
                <adec:decorative xmlns:adec="http://schemas.microsoft.com/office/drawing/2017/decorative" val="1"/>
              </a:ext>
            </a:extLst>
          </p:cNvPr>
          <p:cNvGrpSpPr/>
          <p:nvPr/>
        </p:nvGrpSpPr>
        <p:grpSpPr>
          <a:xfrm>
            <a:off x="3183679" y="1511739"/>
            <a:ext cx="382692" cy="505974"/>
            <a:chOff x="3318272" y="1003300"/>
            <a:chExt cx="496222" cy="65607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69" name="Freeform: Shape 68">
              <a:extLst>
                <a:ext uri="{FF2B5EF4-FFF2-40B4-BE49-F238E27FC236}">
                  <a16:creationId xmlns:a16="http://schemas.microsoft.com/office/drawing/2014/main" id="{C728CD58-02E3-5EDB-147D-C64817D5521C}"/>
                </a:ext>
              </a:extLst>
            </p:cNvPr>
            <p:cNvSpPr/>
            <p:nvPr/>
          </p:nvSpPr>
          <p:spPr>
            <a:xfrm>
              <a:off x="3318272" y="1313769"/>
              <a:ext cx="496222" cy="345607"/>
            </a:xfrm>
            <a:custGeom>
              <a:avLst/>
              <a:gdLst>
                <a:gd name="connsiteX0" fmla="*/ 362764 w 496222"/>
                <a:gd name="connsiteY0" fmla="*/ 165 h 345607"/>
                <a:gd name="connsiteX1" fmla="*/ 362764 w 496222"/>
                <a:gd name="connsiteY1" fmla="*/ 165 h 345607"/>
                <a:gd name="connsiteX2" fmla="*/ 252236 w 496222"/>
                <a:gd name="connsiteY2" fmla="*/ 72421 h 345607"/>
                <a:gd name="connsiteX3" fmla="*/ 143192 w 496222"/>
                <a:gd name="connsiteY3" fmla="*/ 1320 h 345607"/>
                <a:gd name="connsiteX4" fmla="*/ 142367 w 496222"/>
                <a:gd name="connsiteY4" fmla="*/ 165 h 345607"/>
                <a:gd name="connsiteX5" fmla="*/ 141047 w 496222"/>
                <a:gd name="connsiteY5" fmla="*/ 990 h 345607"/>
                <a:gd name="connsiteX6" fmla="*/ 0 w 496222"/>
                <a:gd name="connsiteY6" fmla="*/ 270217 h 345607"/>
                <a:gd name="connsiteX7" fmla="*/ 0 w 496222"/>
                <a:gd name="connsiteY7" fmla="*/ 275331 h 345607"/>
                <a:gd name="connsiteX8" fmla="*/ 825 w 496222"/>
                <a:gd name="connsiteY8" fmla="*/ 271537 h 345607"/>
                <a:gd name="connsiteX9" fmla="*/ 255370 w 496222"/>
                <a:gd name="connsiteY9" fmla="*/ 345607 h 345607"/>
                <a:gd name="connsiteX10" fmla="*/ 495398 w 496222"/>
                <a:gd name="connsiteY10" fmla="*/ 280445 h 345607"/>
                <a:gd name="connsiteX11" fmla="*/ 496223 w 496222"/>
                <a:gd name="connsiteY11" fmla="*/ 279950 h 345607"/>
                <a:gd name="connsiteX12" fmla="*/ 496223 w 496222"/>
                <a:gd name="connsiteY12" fmla="*/ 278960 h 345607"/>
                <a:gd name="connsiteX13" fmla="*/ 362764 w 496222"/>
                <a:gd name="connsiteY13" fmla="*/ 0 h 34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222" h="345607">
                  <a:moveTo>
                    <a:pt x="362764" y="165"/>
                  </a:moveTo>
                  <a:lnTo>
                    <a:pt x="362764" y="165"/>
                  </a:lnTo>
                  <a:cubicBezTo>
                    <a:pt x="352866" y="11218"/>
                    <a:pt x="303046" y="72421"/>
                    <a:pt x="252236" y="72421"/>
                  </a:cubicBezTo>
                  <a:cubicBezTo>
                    <a:pt x="201426" y="72421"/>
                    <a:pt x="152760" y="13197"/>
                    <a:pt x="143192" y="1320"/>
                  </a:cubicBezTo>
                  <a:lnTo>
                    <a:pt x="142367" y="165"/>
                  </a:lnTo>
                  <a:lnTo>
                    <a:pt x="141047" y="990"/>
                  </a:lnTo>
                  <a:cubicBezTo>
                    <a:pt x="59223" y="57079"/>
                    <a:pt x="5279" y="140388"/>
                    <a:pt x="0" y="270217"/>
                  </a:cubicBezTo>
                  <a:lnTo>
                    <a:pt x="0" y="275331"/>
                  </a:lnTo>
                  <a:lnTo>
                    <a:pt x="825" y="271537"/>
                  </a:lnTo>
                  <a:cubicBezTo>
                    <a:pt x="77205" y="319872"/>
                    <a:pt x="165133" y="345607"/>
                    <a:pt x="255370" y="345607"/>
                  </a:cubicBezTo>
                  <a:cubicBezTo>
                    <a:pt x="339668" y="345607"/>
                    <a:pt x="422647" y="323172"/>
                    <a:pt x="495398" y="280445"/>
                  </a:cubicBezTo>
                  <a:lnTo>
                    <a:pt x="496223" y="279950"/>
                  </a:lnTo>
                  <a:lnTo>
                    <a:pt x="496223" y="278960"/>
                  </a:lnTo>
                  <a:cubicBezTo>
                    <a:pt x="493253" y="151440"/>
                    <a:pt x="441289" y="59883"/>
                    <a:pt x="362764" y="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5C1945-C432-D0EC-EA52-BE0780C03C6C}"/>
                </a:ext>
              </a:extLst>
            </p:cNvPr>
            <p:cNvSpPr/>
            <p:nvPr/>
          </p:nvSpPr>
          <p:spPr>
            <a:xfrm>
              <a:off x="3393472" y="1003300"/>
              <a:ext cx="353918" cy="340823"/>
            </a:xfrm>
            <a:custGeom>
              <a:avLst/>
              <a:gdLst>
                <a:gd name="connsiteX0" fmla="*/ 70961 w 353918"/>
                <a:gd name="connsiteY0" fmla="*/ 277971 h 340823"/>
                <a:gd name="connsiteX1" fmla="*/ 70961 w 353918"/>
                <a:gd name="connsiteY1" fmla="*/ 277971 h 340823"/>
                <a:gd name="connsiteX2" fmla="*/ 77889 w 353918"/>
                <a:gd name="connsiteY2" fmla="*/ 284734 h 340823"/>
                <a:gd name="connsiteX3" fmla="*/ 176870 w 353918"/>
                <a:gd name="connsiteY3" fmla="*/ 340823 h 340823"/>
                <a:gd name="connsiteX4" fmla="*/ 264963 w 353918"/>
                <a:gd name="connsiteY4" fmla="*/ 293808 h 340823"/>
                <a:gd name="connsiteX5" fmla="*/ 282944 w 353918"/>
                <a:gd name="connsiteY5" fmla="*/ 277971 h 340823"/>
                <a:gd name="connsiteX6" fmla="*/ 282944 w 353918"/>
                <a:gd name="connsiteY6" fmla="*/ 277971 h 340823"/>
                <a:gd name="connsiteX7" fmla="*/ 334084 w 353918"/>
                <a:gd name="connsiteY7" fmla="*/ 315913 h 340823"/>
                <a:gd name="connsiteX8" fmla="*/ 177035 w 353918"/>
                <a:gd name="connsiteY8" fmla="*/ 0 h 340823"/>
                <a:gd name="connsiteX9" fmla="*/ 177035 w 353918"/>
                <a:gd name="connsiteY9" fmla="*/ 0 h 340823"/>
                <a:gd name="connsiteX10" fmla="*/ 19821 w 353918"/>
                <a:gd name="connsiteY10" fmla="*/ 315913 h 340823"/>
                <a:gd name="connsiteX11" fmla="*/ 70961 w 353918"/>
                <a:gd name="connsiteY11" fmla="*/ 278136 h 340823"/>
                <a:gd name="connsiteX12" fmla="*/ 177035 w 353918"/>
                <a:gd name="connsiteY12" fmla="*/ 52790 h 340823"/>
                <a:gd name="connsiteX13" fmla="*/ 177035 w 353918"/>
                <a:gd name="connsiteY13" fmla="*/ 52790 h 340823"/>
                <a:gd name="connsiteX14" fmla="*/ 299936 w 353918"/>
                <a:gd name="connsiteY14" fmla="*/ 182124 h 340823"/>
                <a:gd name="connsiteX15" fmla="*/ 250610 w 353918"/>
                <a:gd name="connsiteY15" fmla="*/ 274506 h 340823"/>
                <a:gd name="connsiteX16" fmla="*/ 177035 w 353918"/>
                <a:gd name="connsiteY16" fmla="*/ 311624 h 340823"/>
                <a:gd name="connsiteX17" fmla="*/ 94221 w 353918"/>
                <a:gd name="connsiteY17" fmla="*/ 266918 h 340823"/>
                <a:gd name="connsiteX18" fmla="*/ 63372 w 353918"/>
                <a:gd name="connsiteY18" fmla="*/ 222871 h 340823"/>
                <a:gd name="connsiteX19" fmla="*/ 144701 w 353918"/>
                <a:gd name="connsiteY19" fmla="*/ 267083 h 340823"/>
                <a:gd name="connsiteX20" fmla="*/ 169941 w 353918"/>
                <a:gd name="connsiteY20" fmla="*/ 289353 h 340823"/>
                <a:gd name="connsiteX21" fmla="*/ 195511 w 353918"/>
                <a:gd name="connsiteY21" fmla="*/ 263783 h 340823"/>
                <a:gd name="connsiteX22" fmla="*/ 169941 w 353918"/>
                <a:gd name="connsiteY22" fmla="*/ 238213 h 340823"/>
                <a:gd name="connsiteX23" fmla="*/ 147176 w 353918"/>
                <a:gd name="connsiteY23" fmla="*/ 252236 h 340823"/>
                <a:gd name="connsiteX24" fmla="*/ 54959 w 353918"/>
                <a:gd name="connsiteY24" fmla="*/ 190208 h 340823"/>
                <a:gd name="connsiteX25" fmla="*/ 54134 w 353918"/>
                <a:gd name="connsiteY25" fmla="*/ 181794 h 340823"/>
                <a:gd name="connsiteX26" fmla="*/ 177035 w 353918"/>
                <a:gd name="connsiteY26" fmla="*/ 52460 h 34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3918" h="340823">
                  <a:moveTo>
                    <a:pt x="70961" y="277971"/>
                  </a:moveTo>
                  <a:lnTo>
                    <a:pt x="70961" y="277971"/>
                  </a:lnTo>
                  <a:cubicBezTo>
                    <a:pt x="73270" y="280280"/>
                    <a:pt x="75580" y="282590"/>
                    <a:pt x="77889" y="284734"/>
                  </a:cubicBezTo>
                  <a:cubicBezTo>
                    <a:pt x="104119" y="308490"/>
                    <a:pt x="138927" y="340823"/>
                    <a:pt x="176870" y="340823"/>
                  </a:cubicBezTo>
                  <a:cubicBezTo>
                    <a:pt x="209863" y="340823"/>
                    <a:pt x="240382" y="312119"/>
                    <a:pt x="264963" y="293808"/>
                  </a:cubicBezTo>
                  <a:cubicBezTo>
                    <a:pt x="271396" y="289024"/>
                    <a:pt x="277335" y="283745"/>
                    <a:pt x="282944" y="277971"/>
                  </a:cubicBezTo>
                  <a:lnTo>
                    <a:pt x="282944" y="277971"/>
                  </a:lnTo>
                  <a:cubicBezTo>
                    <a:pt x="282944" y="277971"/>
                    <a:pt x="298946" y="280940"/>
                    <a:pt x="334084" y="315913"/>
                  </a:cubicBezTo>
                  <a:cubicBezTo>
                    <a:pt x="334084" y="315913"/>
                    <a:pt x="436199" y="0"/>
                    <a:pt x="177035" y="0"/>
                  </a:cubicBezTo>
                  <a:lnTo>
                    <a:pt x="177035" y="0"/>
                  </a:lnTo>
                  <a:cubicBezTo>
                    <a:pt x="-82294" y="0"/>
                    <a:pt x="19821" y="315913"/>
                    <a:pt x="19821" y="315913"/>
                  </a:cubicBezTo>
                  <a:cubicBezTo>
                    <a:pt x="54794" y="280940"/>
                    <a:pt x="70961" y="278136"/>
                    <a:pt x="70961" y="278136"/>
                  </a:cubicBezTo>
                  <a:close/>
                  <a:moveTo>
                    <a:pt x="177035" y="52790"/>
                  </a:moveTo>
                  <a:lnTo>
                    <a:pt x="177035" y="52790"/>
                  </a:lnTo>
                  <a:cubicBezTo>
                    <a:pt x="177035" y="52790"/>
                    <a:pt x="204914" y="168597"/>
                    <a:pt x="299936" y="182124"/>
                  </a:cubicBezTo>
                  <a:cubicBezTo>
                    <a:pt x="297956" y="219902"/>
                    <a:pt x="279150" y="253226"/>
                    <a:pt x="250610" y="274506"/>
                  </a:cubicBezTo>
                  <a:cubicBezTo>
                    <a:pt x="229989" y="289848"/>
                    <a:pt x="204584" y="311624"/>
                    <a:pt x="177035" y="311624"/>
                  </a:cubicBezTo>
                  <a:cubicBezTo>
                    <a:pt x="145196" y="311624"/>
                    <a:pt x="116162" y="286879"/>
                    <a:pt x="94221" y="266918"/>
                  </a:cubicBezTo>
                  <a:cubicBezTo>
                    <a:pt x="81024" y="254710"/>
                    <a:pt x="70301" y="239863"/>
                    <a:pt x="63372" y="222871"/>
                  </a:cubicBezTo>
                  <a:cubicBezTo>
                    <a:pt x="82013" y="241348"/>
                    <a:pt x="109563" y="261474"/>
                    <a:pt x="144701" y="267083"/>
                  </a:cubicBezTo>
                  <a:cubicBezTo>
                    <a:pt x="146351" y="279620"/>
                    <a:pt x="157074" y="289353"/>
                    <a:pt x="169941" y="289353"/>
                  </a:cubicBezTo>
                  <a:cubicBezTo>
                    <a:pt x="184128" y="289353"/>
                    <a:pt x="195511" y="277971"/>
                    <a:pt x="195511" y="263783"/>
                  </a:cubicBezTo>
                  <a:cubicBezTo>
                    <a:pt x="195511" y="249596"/>
                    <a:pt x="184128" y="238213"/>
                    <a:pt x="169941" y="238213"/>
                  </a:cubicBezTo>
                  <a:cubicBezTo>
                    <a:pt x="160043" y="238213"/>
                    <a:pt x="151300" y="243987"/>
                    <a:pt x="147176" y="252236"/>
                  </a:cubicBezTo>
                  <a:cubicBezTo>
                    <a:pt x="101150" y="244647"/>
                    <a:pt x="68321" y="208024"/>
                    <a:pt x="54959" y="190208"/>
                  </a:cubicBezTo>
                  <a:cubicBezTo>
                    <a:pt x="54629" y="187403"/>
                    <a:pt x="54299" y="184599"/>
                    <a:pt x="54134" y="181794"/>
                  </a:cubicBezTo>
                  <a:cubicBezTo>
                    <a:pt x="149320" y="168267"/>
                    <a:pt x="177035" y="52460"/>
                    <a:pt x="177035" y="5246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aphic 4">
            <a:extLst>
              <a:ext uri="{FF2B5EF4-FFF2-40B4-BE49-F238E27FC236}">
                <a16:creationId xmlns:a16="http://schemas.microsoft.com/office/drawing/2014/main" id="{DED1C6F3-D722-0795-DC99-1FFC30BF4CEF}"/>
              </a:ext>
              <a:ext uri="{C183D7F6-B498-43B3-948B-1728B52AA6E4}">
                <adec:decorative xmlns:adec="http://schemas.microsoft.com/office/drawing/2017/decorative" val="1"/>
              </a:ext>
            </a:extLst>
          </p:cNvPr>
          <p:cNvGrpSpPr/>
          <p:nvPr/>
        </p:nvGrpSpPr>
        <p:grpSpPr>
          <a:xfrm>
            <a:off x="1154292" y="3251200"/>
            <a:ext cx="641746" cy="640953"/>
            <a:chOff x="588434" y="30861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3" name="Freeform: Shape 52">
              <a:extLst>
                <a:ext uri="{FF2B5EF4-FFF2-40B4-BE49-F238E27FC236}">
                  <a16:creationId xmlns:a16="http://schemas.microsoft.com/office/drawing/2014/main" id="{7B236890-CE45-6A27-AC0D-2AF8AA48FA7F}"/>
                </a:ext>
              </a:extLst>
            </p:cNvPr>
            <p:cNvSpPr/>
            <p:nvPr/>
          </p:nvSpPr>
          <p:spPr>
            <a:xfrm>
              <a:off x="588434" y="30861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F62D1E6-CDF9-E860-945F-1A63D54C9DAD}"/>
                </a:ext>
              </a:extLst>
            </p:cNvPr>
            <p:cNvSpPr/>
            <p:nvPr/>
          </p:nvSpPr>
          <p:spPr>
            <a:xfrm>
              <a:off x="734502" y="31648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aphic 5">
            <a:extLst>
              <a:ext uri="{FF2B5EF4-FFF2-40B4-BE49-F238E27FC236}">
                <a16:creationId xmlns:a16="http://schemas.microsoft.com/office/drawing/2014/main" id="{E58F973C-5F3B-DC95-5B85-C9AE5178907F}"/>
              </a:ext>
              <a:ext uri="{C183D7F6-B498-43B3-948B-1728B52AA6E4}">
                <adec:decorative xmlns:adec="http://schemas.microsoft.com/office/drawing/2017/decorative" val="1"/>
              </a:ext>
            </a:extLst>
          </p:cNvPr>
          <p:cNvGrpSpPr/>
          <p:nvPr/>
        </p:nvGrpSpPr>
        <p:grpSpPr>
          <a:xfrm>
            <a:off x="1154292" y="4940300"/>
            <a:ext cx="641746" cy="640953"/>
            <a:chOff x="588434" y="48133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0" name="Freeform: Shape 49">
              <a:extLst>
                <a:ext uri="{FF2B5EF4-FFF2-40B4-BE49-F238E27FC236}">
                  <a16:creationId xmlns:a16="http://schemas.microsoft.com/office/drawing/2014/main" id="{F0DDEA55-EE1C-D529-DC26-B0DC632DA1A9}"/>
                </a:ext>
              </a:extLst>
            </p:cNvPr>
            <p:cNvSpPr/>
            <p:nvPr/>
          </p:nvSpPr>
          <p:spPr>
            <a:xfrm>
              <a:off x="588434" y="48133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EAC73B6-2E17-EB02-7930-DAEC698017A4}"/>
                </a:ext>
              </a:extLst>
            </p:cNvPr>
            <p:cNvSpPr/>
            <p:nvPr/>
          </p:nvSpPr>
          <p:spPr>
            <a:xfrm>
              <a:off x="734502" y="48920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8A567E7F-581E-C0A4-38E0-37DFA3BE3FFC}"/>
              </a:ext>
              <a:ext uri="{C183D7F6-B498-43B3-948B-1728B52AA6E4}">
                <adec:decorative xmlns:adec="http://schemas.microsoft.com/office/drawing/2017/decorative" val="1"/>
              </a:ext>
            </a:extLst>
          </p:cNvPr>
          <p:cNvGrpSpPr/>
          <p:nvPr/>
        </p:nvGrpSpPr>
        <p:grpSpPr>
          <a:xfrm>
            <a:off x="4657666" y="1673168"/>
            <a:ext cx="566926" cy="358938"/>
            <a:chOff x="4751403" y="12397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73" name="Freeform: Shape 72">
              <a:extLst>
                <a:ext uri="{FF2B5EF4-FFF2-40B4-BE49-F238E27FC236}">
                  <a16:creationId xmlns:a16="http://schemas.microsoft.com/office/drawing/2014/main" id="{499E956C-D08A-98E4-9BD7-293C14FAD87C}"/>
                </a:ext>
              </a:extLst>
            </p:cNvPr>
            <p:cNvSpPr/>
            <p:nvPr/>
          </p:nvSpPr>
          <p:spPr>
            <a:xfrm>
              <a:off x="4816927" y="12940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0BD98A4-50A4-FA3C-383F-936831A50311}"/>
                </a:ext>
              </a:extLst>
            </p:cNvPr>
            <p:cNvSpPr/>
            <p:nvPr/>
          </p:nvSpPr>
          <p:spPr>
            <a:xfrm>
              <a:off x="4868869" y="14570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986E23F-AE66-A9A9-0FF2-EE6D25D669C3}"/>
                </a:ext>
              </a:extLst>
            </p:cNvPr>
            <p:cNvSpPr/>
            <p:nvPr/>
          </p:nvSpPr>
          <p:spPr>
            <a:xfrm>
              <a:off x="4910868" y="14970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A583C3F-3CD3-885B-16AE-E059077C11C2}"/>
                </a:ext>
              </a:extLst>
            </p:cNvPr>
            <p:cNvSpPr/>
            <p:nvPr/>
          </p:nvSpPr>
          <p:spPr>
            <a:xfrm>
              <a:off x="4955534" y="15365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373C8E5-E707-A8CB-2F79-45366007AF3B}"/>
                </a:ext>
              </a:extLst>
            </p:cNvPr>
            <p:cNvSpPr/>
            <p:nvPr/>
          </p:nvSpPr>
          <p:spPr>
            <a:xfrm>
              <a:off x="4834886" y="14523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16B2237-6E0A-3B1C-B29A-00F6552BC704}"/>
                </a:ext>
              </a:extLst>
            </p:cNvPr>
            <p:cNvSpPr/>
            <p:nvPr/>
          </p:nvSpPr>
          <p:spPr>
            <a:xfrm>
              <a:off x="4924931" y="12837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CBBF2CC-C929-460F-8667-C1C0699279B4}"/>
                </a:ext>
              </a:extLst>
            </p:cNvPr>
            <p:cNvSpPr/>
            <p:nvPr/>
          </p:nvSpPr>
          <p:spPr>
            <a:xfrm>
              <a:off x="4751403" y="12397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2FF2284-CC9A-4B2D-164E-732EA4FE3AB6}"/>
                </a:ext>
              </a:extLst>
            </p:cNvPr>
            <p:cNvSpPr/>
            <p:nvPr/>
          </p:nvSpPr>
          <p:spPr>
            <a:xfrm>
              <a:off x="5180104" y="12397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4B8CBB2-3025-66B2-E6D7-E7EA965307C0}"/>
              </a:ext>
              <a:ext uri="{C183D7F6-B498-43B3-948B-1728B52AA6E4}">
                <adec:decorative xmlns:adec="http://schemas.microsoft.com/office/drawing/2017/decorative" val="1"/>
              </a:ext>
            </a:extLst>
          </p:cNvPr>
          <p:cNvGrpSpPr/>
          <p:nvPr/>
        </p:nvGrpSpPr>
        <p:grpSpPr>
          <a:xfrm>
            <a:off x="6328464" y="1501645"/>
            <a:ext cx="388929" cy="517705"/>
            <a:chOff x="6438901" y="1068257"/>
            <a:chExt cx="388929" cy="517705"/>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88" name="Freeform: Shape 87">
              <a:extLst>
                <a:ext uri="{FF2B5EF4-FFF2-40B4-BE49-F238E27FC236}">
                  <a16:creationId xmlns:a16="http://schemas.microsoft.com/office/drawing/2014/main" id="{D35D71D5-26E0-E07E-9933-DC4C06633599}"/>
                </a:ext>
              </a:extLst>
            </p:cNvPr>
            <p:cNvSpPr/>
            <p:nvPr/>
          </p:nvSpPr>
          <p:spPr>
            <a:xfrm>
              <a:off x="6533928" y="1436262"/>
              <a:ext cx="62874" cy="62744"/>
            </a:xfrm>
            <a:custGeom>
              <a:avLst/>
              <a:gdLst>
                <a:gd name="connsiteX0" fmla="*/ 0 w 62874"/>
                <a:gd name="connsiteY0" fmla="*/ 62744 h 62744"/>
                <a:gd name="connsiteX1" fmla="*/ 62875 w 62874"/>
                <a:gd name="connsiteY1" fmla="*/ 62744 h 62744"/>
                <a:gd name="connsiteX2" fmla="*/ 62875 w 62874"/>
                <a:gd name="connsiteY2" fmla="*/ 0 h 62744"/>
                <a:gd name="connsiteX3" fmla="*/ 0 w 62874"/>
                <a:gd name="connsiteY3" fmla="*/ 0 h 62744"/>
                <a:gd name="connsiteX4" fmla="*/ 0 w 62874"/>
                <a:gd name="connsiteY4" fmla="*/ 62744 h 62744"/>
                <a:gd name="connsiteX5" fmla="*/ 14840 w 62874"/>
                <a:gd name="connsiteY5" fmla="*/ 14840 h 62744"/>
                <a:gd name="connsiteX6" fmla="*/ 48035 w 62874"/>
                <a:gd name="connsiteY6" fmla="*/ 14840 h 62744"/>
                <a:gd name="connsiteX7" fmla="*/ 48035 w 62874"/>
                <a:gd name="connsiteY7" fmla="*/ 47904 h 62744"/>
                <a:gd name="connsiteX8" fmla="*/ 14840 w 62874"/>
                <a:gd name="connsiteY8" fmla="*/ 47904 h 62744"/>
                <a:gd name="connsiteX9" fmla="*/ 14840 w 62874"/>
                <a:gd name="connsiteY9" fmla="*/ 14840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0" y="62744"/>
                  </a:moveTo>
                  <a:lnTo>
                    <a:pt x="62875" y="62744"/>
                  </a:lnTo>
                  <a:lnTo>
                    <a:pt x="62875" y="0"/>
                  </a:lnTo>
                  <a:lnTo>
                    <a:pt x="0" y="0"/>
                  </a:lnTo>
                  <a:lnTo>
                    <a:pt x="0" y="62744"/>
                  </a:lnTo>
                  <a:close/>
                  <a:moveTo>
                    <a:pt x="14840" y="14840"/>
                  </a:moveTo>
                  <a:lnTo>
                    <a:pt x="48035" y="14840"/>
                  </a:lnTo>
                  <a:lnTo>
                    <a:pt x="48035" y="47904"/>
                  </a:lnTo>
                  <a:lnTo>
                    <a:pt x="14840" y="47904"/>
                  </a:lnTo>
                  <a:lnTo>
                    <a:pt x="14840" y="14840"/>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A8569B-F598-669E-56D2-65685198F4CB}"/>
                </a:ext>
              </a:extLst>
            </p:cNvPr>
            <p:cNvSpPr/>
            <p:nvPr/>
          </p:nvSpPr>
          <p:spPr>
            <a:xfrm>
              <a:off x="6533798" y="1351128"/>
              <a:ext cx="62874" cy="62744"/>
            </a:xfrm>
            <a:custGeom>
              <a:avLst/>
              <a:gdLst>
                <a:gd name="connsiteX0" fmla="*/ 62875 w 62874"/>
                <a:gd name="connsiteY0" fmla="*/ 0 h 62744"/>
                <a:gd name="connsiteX1" fmla="*/ 0 w 62874"/>
                <a:gd name="connsiteY1" fmla="*/ 0 h 62744"/>
                <a:gd name="connsiteX2" fmla="*/ 0 w 62874"/>
                <a:gd name="connsiteY2" fmla="*/ 62744 h 62744"/>
                <a:gd name="connsiteX3" fmla="*/ 62875 w 62874"/>
                <a:gd name="connsiteY3" fmla="*/ 62744 h 62744"/>
                <a:gd name="connsiteX4" fmla="*/ 62875 w 62874"/>
                <a:gd name="connsiteY4" fmla="*/ 0 h 62744"/>
                <a:gd name="connsiteX5" fmla="*/ 48035 w 62874"/>
                <a:gd name="connsiteY5" fmla="*/ 47904 h 62744"/>
                <a:gd name="connsiteX6" fmla="*/ 14840 w 62874"/>
                <a:gd name="connsiteY6" fmla="*/ 47904 h 62744"/>
                <a:gd name="connsiteX7" fmla="*/ 14840 w 62874"/>
                <a:gd name="connsiteY7" fmla="*/ 14840 h 62744"/>
                <a:gd name="connsiteX8" fmla="*/ 48035 w 62874"/>
                <a:gd name="connsiteY8" fmla="*/ 14840 h 62744"/>
                <a:gd name="connsiteX9" fmla="*/ 48035 w 62874"/>
                <a:gd name="connsiteY9" fmla="*/ 47904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62875" y="0"/>
                  </a:moveTo>
                  <a:lnTo>
                    <a:pt x="0" y="0"/>
                  </a:lnTo>
                  <a:lnTo>
                    <a:pt x="0" y="62744"/>
                  </a:lnTo>
                  <a:lnTo>
                    <a:pt x="62875" y="62744"/>
                  </a:lnTo>
                  <a:lnTo>
                    <a:pt x="62875" y="0"/>
                  </a:lnTo>
                  <a:close/>
                  <a:moveTo>
                    <a:pt x="48035" y="47904"/>
                  </a:moveTo>
                  <a:lnTo>
                    <a:pt x="14840" y="47904"/>
                  </a:lnTo>
                  <a:lnTo>
                    <a:pt x="14840" y="14840"/>
                  </a:lnTo>
                  <a:lnTo>
                    <a:pt x="48035" y="14840"/>
                  </a:lnTo>
                  <a:lnTo>
                    <a:pt x="48035" y="47904"/>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A52199-26E9-4903-FB68-66610D4FD3E6}"/>
                </a:ext>
              </a:extLst>
            </p:cNvPr>
            <p:cNvSpPr/>
            <p:nvPr/>
          </p:nvSpPr>
          <p:spPr>
            <a:xfrm>
              <a:off x="6533798" y="1264822"/>
              <a:ext cx="62874" cy="62874"/>
            </a:xfrm>
            <a:custGeom>
              <a:avLst/>
              <a:gdLst>
                <a:gd name="connsiteX0" fmla="*/ 62875 w 62874"/>
                <a:gd name="connsiteY0" fmla="*/ 0 h 62874"/>
                <a:gd name="connsiteX1" fmla="*/ 0 w 62874"/>
                <a:gd name="connsiteY1" fmla="*/ 0 h 62874"/>
                <a:gd name="connsiteX2" fmla="*/ 0 w 62874"/>
                <a:gd name="connsiteY2" fmla="*/ 62875 h 62874"/>
                <a:gd name="connsiteX3" fmla="*/ 62875 w 62874"/>
                <a:gd name="connsiteY3" fmla="*/ 62875 h 62874"/>
                <a:gd name="connsiteX4" fmla="*/ 62875 w 62874"/>
                <a:gd name="connsiteY4" fmla="*/ 0 h 62874"/>
                <a:gd name="connsiteX5" fmla="*/ 48035 w 62874"/>
                <a:gd name="connsiteY5" fmla="*/ 48035 h 62874"/>
                <a:gd name="connsiteX6" fmla="*/ 14840 w 62874"/>
                <a:gd name="connsiteY6" fmla="*/ 48035 h 62874"/>
                <a:gd name="connsiteX7" fmla="*/ 14840 w 62874"/>
                <a:gd name="connsiteY7" fmla="*/ 14840 h 62874"/>
                <a:gd name="connsiteX8" fmla="*/ 48035 w 62874"/>
                <a:gd name="connsiteY8" fmla="*/ 14840 h 62874"/>
                <a:gd name="connsiteX9" fmla="*/ 48035 w 62874"/>
                <a:gd name="connsiteY9" fmla="*/ 48035 h 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874">
                  <a:moveTo>
                    <a:pt x="62875" y="0"/>
                  </a:moveTo>
                  <a:lnTo>
                    <a:pt x="0" y="0"/>
                  </a:lnTo>
                  <a:lnTo>
                    <a:pt x="0" y="62875"/>
                  </a:lnTo>
                  <a:lnTo>
                    <a:pt x="62875" y="62875"/>
                  </a:lnTo>
                  <a:lnTo>
                    <a:pt x="62875" y="0"/>
                  </a:lnTo>
                  <a:close/>
                  <a:moveTo>
                    <a:pt x="48035" y="48035"/>
                  </a:moveTo>
                  <a:lnTo>
                    <a:pt x="14840" y="48035"/>
                  </a:lnTo>
                  <a:lnTo>
                    <a:pt x="14840" y="14840"/>
                  </a:lnTo>
                  <a:lnTo>
                    <a:pt x="48035" y="14840"/>
                  </a:lnTo>
                  <a:lnTo>
                    <a:pt x="48035" y="48035"/>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443F6DA-333A-E7FF-FF42-1E343B1D5DF4}"/>
                </a:ext>
              </a:extLst>
            </p:cNvPr>
            <p:cNvSpPr/>
            <p:nvPr/>
          </p:nvSpPr>
          <p:spPr>
            <a:xfrm>
              <a:off x="6438901" y="1068257"/>
              <a:ext cx="357460" cy="517705"/>
            </a:xfrm>
            <a:custGeom>
              <a:avLst/>
              <a:gdLst>
                <a:gd name="connsiteX0" fmla="*/ 357330 w 357460"/>
                <a:gd name="connsiteY0" fmla="*/ 196564 h 517705"/>
                <a:gd name="connsiteX1" fmla="*/ 357330 w 357460"/>
                <a:gd name="connsiteY1" fmla="*/ 87478 h 517705"/>
                <a:gd name="connsiteX2" fmla="*/ 325698 w 357460"/>
                <a:gd name="connsiteY2" fmla="*/ 55845 h 517705"/>
                <a:gd name="connsiteX3" fmla="*/ 227416 w 357460"/>
                <a:gd name="connsiteY3" fmla="*/ 55845 h 517705"/>
                <a:gd name="connsiteX4" fmla="*/ 178600 w 357460"/>
                <a:gd name="connsiteY4" fmla="*/ 0 h 517705"/>
                <a:gd name="connsiteX5" fmla="*/ 129784 w 357460"/>
                <a:gd name="connsiteY5" fmla="*/ 55845 h 517705"/>
                <a:gd name="connsiteX6" fmla="*/ 31633 w 357460"/>
                <a:gd name="connsiteY6" fmla="*/ 55845 h 517705"/>
                <a:gd name="connsiteX7" fmla="*/ 0 w 357460"/>
                <a:gd name="connsiteY7" fmla="*/ 87478 h 517705"/>
                <a:gd name="connsiteX8" fmla="*/ 0 w 357460"/>
                <a:gd name="connsiteY8" fmla="*/ 486073 h 517705"/>
                <a:gd name="connsiteX9" fmla="*/ 31633 w 357460"/>
                <a:gd name="connsiteY9" fmla="*/ 517706 h 517705"/>
                <a:gd name="connsiteX10" fmla="*/ 325698 w 357460"/>
                <a:gd name="connsiteY10" fmla="*/ 517706 h 517705"/>
                <a:gd name="connsiteX11" fmla="*/ 357330 w 357460"/>
                <a:gd name="connsiteY11" fmla="*/ 486073 h 517705"/>
                <a:gd name="connsiteX12" fmla="*/ 357330 w 357460"/>
                <a:gd name="connsiteY12" fmla="*/ 473316 h 517705"/>
                <a:gd name="connsiteX13" fmla="*/ 47904 w 357460"/>
                <a:gd name="connsiteY13" fmla="*/ 473316 h 517705"/>
                <a:gd name="connsiteX14" fmla="*/ 47904 w 357460"/>
                <a:gd name="connsiteY14" fmla="*/ 100365 h 517705"/>
                <a:gd name="connsiteX15" fmla="*/ 99324 w 357460"/>
                <a:gd name="connsiteY15" fmla="*/ 100365 h 517705"/>
                <a:gd name="connsiteX16" fmla="*/ 177819 w 357460"/>
                <a:gd name="connsiteY16" fmla="*/ 146577 h 517705"/>
                <a:gd name="connsiteX17" fmla="*/ 258007 w 357460"/>
                <a:gd name="connsiteY17" fmla="*/ 100365 h 517705"/>
                <a:gd name="connsiteX18" fmla="*/ 309556 w 357460"/>
                <a:gd name="connsiteY18" fmla="*/ 100365 h 517705"/>
                <a:gd name="connsiteX19" fmla="*/ 309556 w 357460"/>
                <a:gd name="connsiteY19" fmla="*/ 196564 h 517705"/>
                <a:gd name="connsiteX20" fmla="*/ 357461 w 357460"/>
                <a:gd name="connsiteY20" fmla="*/ 196564 h 517705"/>
                <a:gd name="connsiteX21" fmla="*/ 178730 w 357460"/>
                <a:gd name="connsiteY21" fmla="*/ 29810 h 517705"/>
                <a:gd name="connsiteX22" fmla="*/ 201381 w 357460"/>
                <a:gd name="connsiteY22" fmla="*/ 55975 h 517705"/>
                <a:gd name="connsiteX23" fmla="*/ 178730 w 357460"/>
                <a:gd name="connsiteY23" fmla="*/ 82140 h 517705"/>
                <a:gd name="connsiteX24" fmla="*/ 156080 w 357460"/>
                <a:gd name="connsiteY24" fmla="*/ 55975 h 517705"/>
                <a:gd name="connsiteX25" fmla="*/ 178730 w 357460"/>
                <a:gd name="connsiteY25" fmla="*/ 29810 h 51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7460" h="517705">
                  <a:moveTo>
                    <a:pt x="357330" y="196564"/>
                  </a:moveTo>
                  <a:lnTo>
                    <a:pt x="357330" y="87478"/>
                  </a:lnTo>
                  <a:cubicBezTo>
                    <a:pt x="357330" y="70034"/>
                    <a:pt x="343141" y="55845"/>
                    <a:pt x="325698" y="55845"/>
                  </a:cubicBezTo>
                  <a:lnTo>
                    <a:pt x="227416" y="55845"/>
                  </a:lnTo>
                  <a:cubicBezTo>
                    <a:pt x="227416" y="24994"/>
                    <a:pt x="205546" y="0"/>
                    <a:pt x="178600" y="0"/>
                  </a:cubicBezTo>
                  <a:cubicBezTo>
                    <a:pt x="151654" y="0"/>
                    <a:pt x="129784" y="24994"/>
                    <a:pt x="129784" y="55845"/>
                  </a:cubicBezTo>
                  <a:lnTo>
                    <a:pt x="31633" y="55845"/>
                  </a:lnTo>
                  <a:cubicBezTo>
                    <a:pt x="14189" y="55845"/>
                    <a:pt x="0" y="70034"/>
                    <a:pt x="0" y="87478"/>
                  </a:cubicBezTo>
                  <a:lnTo>
                    <a:pt x="0" y="486073"/>
                  </a:lnTo>
                  <a:cubicBezTo>
                    <a:pt x="0" y="503647"/>
                    <a:pt x="14189" y="517706"/>
                    <a:pt x="31633" y="517706"/>
                  </a:cubicBezTo>
                  <a:lnTo>
                    <a:pt x="325698" y="517706"/>
                  </a:lnTo>
                  <a:cubicBezTo>
                    <a:pt x="343141" y="517706"/>
                    <a:pt x="357330" y="503517"/>
                    <a:pt x="357330" y="486073"/>
                  </a:cubicBezTo>
                  <a:lnTo>
                    <a:pt x="357330" y="473316"/>
                  </a:lnTo>
                  <a:lnTo>
                    <a:pt x="47904" y="473316"/>
                  </a:lnTo>
                  <a:lnTo>
                    <a:pt x="47904" y="100365"/>
                  </a:lnTo>
                  <a:lnTo>
                    <a:pt x="99324" y="100365"/>
                  </a:lnTo>
                  <a:cubicBezTo>
                    <a:pt x="99324" y="100365"/>
                    <a:pt x="101016" y="146577"/>
                    <a:pt x="177819" y="146577"/>
                  </a:cubicBezTo>
                  <a:cubicBezTo>
                    <a:pt x="254622" y="146577"/>
                    <a:pt x="258007" y="100365"/>
                    <a:pt x="258007" y="100365"/>
                  </a:cubicBezTo>
                  <a:lnTo>
                    <a:pt x="309556" y="100365"/>
                  </a:lnTo>
                  <a:lnTo>
                    <a:pt x="309556" y="196564"/>
                  </a:lnTo>
                  <a:cubicBezTo>
                    <a:pt x="309556" y="226765"/>
                    <a:pt x="357461" y="228327"/>
                    <a:pt x="357461" y="196564"/>
                  </a:cubicBezTo>
                  <a:close/>
                  <a:moveTo>
                    <a:pt x="178730" y="29810"/>
                  </a:moveTo>
                  <a:cubicBezTo>
                    <a:pt x="191227" y="29810"/>
                    <a:pt x="201381" y="41526"/>
                    <a:pt x="201381" y="55975"/>
                  </a:cubicBezTo>
                  <a:cubicBezTo>
                    <a:pt x="201381" y="70425"/>
                    <a:pt x="191227" y="82140"/>
                    <a:pt x="178730" y="82140"/>
                  </a:cubicBezTo>
                  <a:cubicBezTo>
                    <a:pt x="166233" y="82140"/>
                    <a:pt x="156080" y="70425"/>
                    <a:pt x="156080" y="55975"/>
                  </a:cubicBezTo>
                  <a:cubicBezTo>
                    <a:pt x="156080" y="41526"/>
                    <a:pt x="166233" y="29810"/>
                    <a:pt x="178730" y="29810"/>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D10541D-05BA-2AE7-BFFA-ADDE99DED5D5}"/>
                </a:ext>
              </a:extLst>
            </p:cNvPr>
            <p:cNvSpPr/>
            <p:nvPr/>
          </p:nvSpPr>
          <p:spPr>
            <a:xfrm>
              <a:off x="6648824" y="1322261"/>
              <a:ext cx="179006" cy="179006"/>
            </a:xfrm>
            <a:custGeom>
              <a:avLst/>
              <a:gdLst>
                <a:gd name="connsiteX0" fmla="*/ 152744 w 179006"/>
                <a:gd name="connsiteY0" fmla="*/ 152793 h 179006"/>
                <a:gd name="connsiteX1" fmla="*/ 152744 w 179006"/>
                <a:gd name="connsiteY1" fmla="*/ 26263 h 179006"/>
                <a:gd name="connsiteX2" fmla="*/ 26214 w 179006"/>
                <a:gd name="connsiteY2" fmla="*/ 26263 h 179006"/>
                <a:gd name="connsiteX3" fmla="*/ 26214 w 179006"/>
                <a:gd name="connsiteY3" fmla="*/ 152793 h 179006"/>
                <a:gd name="connsiteX4" fmla="*/ 152744 w 179006"/>
                <a:gd name="connsiteY4" fmla="*/ 152793 h 179006"/>
                <a:gd name="connsiteX5" fmla="*/ 38841 w 179006"/>
                <a:gd name="connsiteY5" fmla="*/ 74037 h 179006"/>
                <a:gd name="connsiteX6" fmla="*/ 39492 w 179006"/>
                <a:gd name="connsiteY6" fmla="*/ 73256 h 179006"/>
                <a:gd name="connsiteX7" fmla="*/ 59929 w 179006"/>
                <a:gd name="connsiteY7" fmla="*/ 73256 h 179006"/>
                <a:gd name="connsiteX8" fmla="*/ 82059 w 179006"/>
                <a:gd name="connsiteY8" fmla="*/ 95516 h 179006"/>
                <a:gd name="connsiteX9" fmla="*/ 126579 w 179006"/>
                <a:gd name="connsiteY9" fmla="*/ 50996 h 179006"/>
                <a:gd name="connsiteX10" fmla="*/ 147016 w 179006"/>
                <a:gd name="connsiteY10" fmla="*/ 50996 h 179006"/>
                <a:gd name="connsiteX11" fmla="*/ 147016 w 179006"/>
                <a:gd name="connsiteY11" fmla="*/ 71434 h 179006"/>
                <a:gd name="connsiteX12" fmla="*/ 124887 w 179006"/>
                <a:gd name="connsiteY12" fmla="*/ 93563 h 179006"/>
                <a:gd name="connsiteX13" fmla="*/ 82189 w 179006"/>
                <a:gd name="connsiteY13" fmla="*/ 136261 h 179006"/>
                <a:gd name="connsiteX14" fmla="*/ 61882 w 179006"/>
                <a:gd name="connsiteY14" fmla="*/ 115953 h 179006"/>
                <a:gd name="connsiteX15" fmla="*/ 39752 w 179006"/>
                <a:gd name="connsiteY15" fmla="*/ 93824 h 179006"/>
                <a:gd name="connsiteX16" fmla="*/ 39101 w 179006"/>
                <a:gd name="connsiteY16" fmla="*/ 74167 h 17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9006" h="179006">
                  <a:moveTo>
                    <a:pt x="152744" y="152793"/>
                  </a:moveTo>
                  <a:cubicBezTo>
                    <a:pt x="187761" y="117906"/>
                    <a:pt x="187761" y="61150"/>
                    <a:pt x="152744" y="26263"/>
                  </a:cubicBezTo>
                  <a:cubicBezTo>
                    <a:pt x="117857" y="-8754"/>
                    <a:pt x="61101" y="-8754"/>
                    <a:pt x="26214" y="26263"/>
                  </a:cubicBezTo>
                  <a:cubicBezTo>
                    <a:pt x="-8673" y="61280"/>
                    <a:pt x="-8803" y="117906"/>
                    <a:pt x="26214" y="152793"/>
                  </a:cubicBezTo>
                  <a:cubicBezTo>
                    <a:pt x="61231" y="187680"/>
                    <a:pt x="117857" y="187810"/>
                    <a:pt x="152744" y="152793"/>
                  </a:cubicBezTo>
                  <a:close/>
                  <a:moveTo>
                    <a:pt x="38841" y="74037"/>
                  </a:moveTo>
                  <a:cubicBezTo>
                    <a:pt x="38841" y="74037"/>
                    <a:pt x="39232" y="73516"/>
                    <a:pt x="39492" y="73256"/>
                  </a:cubicBezTo>
                  <a:cubicBezTo>
                    <a:pt x="45089" y="67658"/>
                    <a:pt x="54202" y="67658"/>
                    <a:pt x="59929" y="73256"/>
                  </a:cubicBezTo>
                  <a:lnTo>
                    <a:pt x="82059" y="95516"/>
                  </a:lnTo>
                  <a:lnTo>
                    <a:pt x="126579" y="50996"/>
                  </a:lnTo>
                  <a:cubicBezTo>
                    <a:pt x="132176" y="45399"/>
                    <a:pt x="141289" y="45399"/>
                    <a:pt x="147016" y="50996"/>
                  </a:cubicBezTo>
                  <a:cubicBezTo>
                    <a:pt x="152614" y="56594"/>
                    <a:pt x="152614" y="65706"/>
                    <a:pt x="147016" y="71434"/>
                  </a:cubicBezTo>
                  <a:lnTo>
                    <a:pt x="124887" y="93563"/>
                  </a:lnTo>
                  <a:lnTo>
                    <a:pt x="82189" y="136261"/>
                  </a:lnTo>
                  <a:lnTo>
                    <a:pt x="61882" y="115953"/>
                  </a:lnTo>
                  <a:lnTo>
                    <a:pt x="39752" y="93824"/>
                  </a:lnTo>
                  <a:cubicBezTo>
                    <a:pt x="34285" y="88486"/>
                    <a:pt x="34155" y="79895"/>
                    <a:pt x="39101" y="74167"/>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6" name="Graphic 15">
            <a:extLst>
              <a:ext uri="{FF2B5EF4-FFF2-40B4-BE49-F238E27FC236}">
                <a16:creationId xmlns:a16="http://schemas.microsoft.com/office/drawing/2014/main" id="{31FA62A3-084A-9523-F4E8-6BAC6515E30A}"/>
              </a:ext>
              <a:ext uri="{C183D7F6-B498-43B3-948B-1728B52AA6E4}">
                <adec:decorative xmlns:adec="http://schemas.microsoft.com/office/drawing/2017/decorative" val="1"/>
              </a:ext>
            </a:extLst>
          </p:cNvPr>
          <p:cNvGrpSpPr/>
          <p:nvPr/>
        </p:nvGrpSpPr>
        <p:grpSpPr>
          <a:xfrm>
            <a:off x="3143996" y="3378200"/>
            <a:ext cx="462057" cy="461486"/>
            <a:chOff x="2882900" y="3060700"/>
            <a:chExt cx="462057" cy="46148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77" name="Freeform: Shape 176">
              <a:extLst>
                <a:ext uri="{FF2B5EF4-FFF2-40B4-BE49-F238E27FC236}">
                  <a16:creationId xmlns:a16="http://schemas.microsoft.com/office/drawing/2014/main" id="{9AA67418-FF9B-F7E0-CA10-2E9A4FCEA991}"/>
                </a:ext>
              </a:extLst>
            </p:cNvPr>
            <p:cNvSpPr/>
            <p:nvPr/>
          </p:nvSpPr>
          <p:spPr>
            <a:xfrm>
              <a:off x="2882900" y="3060700"/>
              <a:ext cx="462057" cy="461486"/>
            </a:xfrm>
            <a:custGeom>
              <a:avLst/>
              <a:gdLst>
                <a:gd name="connsiteX0" fmla="*/ 14859 w 462057"/>
                <a:gd name="connsiteY0" fmla="*/ 416909 h 461486"/>
                <a:gd name="connsiteX1" fmla="*/ 44101 w 462057"/>
                <a:gd name="connsiteY1" fmla="*/ 445484 h 461486"/>
                <a:gd name="connsiteX2" fmla="*/ 419005 w 462057"/>
                <a:gd name="connsiteY2" fmla="*/ 446627 h 461486"/>
                <a:gd name="connsiteX3" fmla="*/ 419005 w 462057"/>
                <a:gd name="connsiteY3" fmla="*/ 461486 h 461486"/>
                <a:gd name="connsiteX4" fmla="*/ 462058 w 462057"/>
                <a:gd name="connsiteY4" fmla="*/ 436721 h 461486"/>
                <a:gd name="connsiteX5" fmla="*/ 419100 w 462057"/>
                <a:gd name="connsiteY5" fmla="*/ 411766 h 461486"/>
                <a:gd name="connsiteX6" fmla="*/ 419100 w 462057"/>
                <a:gd name="connsiteY6" fmla="*/ 426625 h 461486"/>
                <a:gd name="connsiteX7" fmla="*/ 379190 w 462057"/>
                <a:gd name="connsiteY7" fmla="*/ 426530 h 461486"/>
                <a:gd name="connsiteX8" fmla="*/ 380429 w 462057"/>
                <a:gd name="connsiteY8" fmla="*/ 420243 h 461486"/>
                <a:gd name="connsiteX9" fmla="*/ 380429 w 462057"/>
                <a:gd name="connsiteY9" fmla="*/ 312515 h 461486"/>
                <a:gd name="connsiteX10" fmla="*/ 345662 w 462057"/>
                <a:gd name="connsiteY10" fmla="*/ 332518 h 461486"/>
                <a:gd name="connsiteX11" fmla="*/ 312611 w 462057"/>
                <a:gd name="connsiteY11" fmla="*/ 315182 h 461486"/>
                <a:gd name="connsiteX12" fmla="*/ 312611 w 462057"/>
                <a:gd name="connsiteY12" fmla="*/ 420338 h 461486"/>
                <a:gd name="connsiteX13" fmla="*/ 313754 w 462057"/>
                <a:gd name="connsiteY13" fmla="*/ 426434 h 461486"/>
                <a:gd name="connsiteX14" fmla="*/ 257270 w 462057"/>
                <a:gd name="connsiteY14" fmla="*/ 426244 h 461486"/>
                <a:gd name="connsiteX15" fmla="*/ 258128 w 462057"/>
                <a:gd name="connsiteY15" fmla="*/ 421005 h 461486"/>
                <a:gd name="connsiteX16" fmla="*/ 258128 w 462057"/>
                <a:gd name="connsiteY16" fmla="*/ 238125 h 461486"/>
                <a:gd name="connsiteX17" fmla="*/ 229362 w 462057"/>
                <a:gd name="connsiteY17" fmla="*/ 205550 h 461486"/>
                <a:gd name="connsiteX18" fmla="*/ 190310 w 462057"/>
                <a:gd name="connsiteY18" fmla="*/ 277559 h 461486"/>
                <a:gd name="connsiteX19" fmla="*/ 190310 w 462057"/>
                <a:gd name="connsiteY19" fmla="*/ 421005 h 461486"/>
                <a:gd name="connsiteX20" fmla="*/ 191167 w 462057"/>
                <a:gd name="connsiteY20" fmla="*/ 426053 h 461486"/>
                <a:gd name="connsiteX21" fmla="*/ 147733 w 462057"/>
                <a:gd name="connsiteY21" fmla="*/ 426053 h 461486"/>
                <a:gd name="connsiteX22" fmla="*/ 149066 w 462057"/>
                <a:gd name="connsiteY22" fmla="*/ 419291 h 461486"/>
                <a:gd name="connsiteX23" fmla="*/ 149066 w 462057"/>
                <a:gd name="connsiteY23" fmla="*/ 377762 h 461486"/>
                <a:gd name="connsiteX24" fmla="*/ 114300 w 462057"/>
                <a:gd name="connsiteY24" fmla="*/ 397764 h 461486"/>
                <a:gd name="connsiteX25" fmla="*/ 81248 w 462057"/>
                <a:gd name="connsiteY25" fmla="*/ 380429 h 461486"/>
                <a:gd name="connsiteX26" fmla="*/ 81248 w 462057"/>
                <a:gd name="connsiteY26" fmla="*/ 419386 h 461486"/>
                <a:gd name="connsiteX27" fmla="*/ 82487 w 462057"/>
                <a:gd name="connsiteY27" fmla="*/ 425863 h 461486"/>
                <a:gd name="connsiteX28" fmla="*/ 44196 w 462057"/>
                <a:gd name="connsiteY28" fmla="*/ 425863 h 461486"/>
                <a:gd name="connsiteX29" fmla="*/ 34862 w 462057"/>
                <a:gd name="connsiteY29" fmla="*/ 417100 h 461486"/>
                <a:gd name="connsiteX30" fmla="*/ 34862 w 462057"/>
                <a:gd name="connsiteY30" fmla="*/ 43053 h 461486"/>
                <a:gd name="connsiteX31" fmla="*/ 49720 w 462057"/>
                <a:gd name="connsiteY31" fmla="*/ 43053 h 461486"/>
                <a:gd name="connsiteX32" fmla="*/ 24860 w 462057"/>
                <a:gd name="connsiteY32" fmla="*/ 0 h 461486"/>
                <a:gd name="connsiteX33" fmla="*/ 0 w 462057"/>
                <a:gd name="connsiteY33" fmla="*/ 43053 h 461486"/>
                <a:gd name="connsiteX34" fmla="*/ 14859 w 462057"/>
                <a:gd name="connsiteY34" fmla="*/ 43053 h 461486"/>
                <a:gd name="connsiteX35" fmla="*/ 14859 w 462057"/>
                <a:gd name="connsiteY35" fmla="*/ 416814 h 461486"/>
                <a:gd name="connsiteX36" fmla="*/ 14859 w 462057"/>
                <a:gd name="connsiteY36" fmla="*/ 416814 h 46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2057" h="461486">
                  <a:moveTo>
                    <a:pt x="14859" y="416909"/>
                  </a:moveTo>
                  <a:cubicBezTo>
                    <a:pt x="14859" y="432625"/>
                    <a:pt x="28004" y="445389"/>
                    <a:pt x="44101" y="445484"/>
                  </a:cubicBezTo>
                  <a:lnTo>
                    <a:pt x="419005" y="446627"/>
                  </a:lnTo>
                  <a:lnTo>
                    <a:pt x="419005" y="461486"/>
                  </a:lnTo>
                  <a:cubicBezTo>
                    <a:pt x="419005" y="461486"/>
                    <a:pt x="462058" y="436721"/>
                    <a:pt x="462058" y="436721"/>
                  </a:cubicBezTo>
                  <a:lnTo>
                    <a:pt x="419100" y="411766"/>
                  </a:lnTo>
                  <a:lnTo>
                    <a:pt x="419100" y="426625"/>
                  </a:lnTo>
                  <a:cubicBezTo>
                    <a:pt x="419100" y="426625"/>
                    <a:pt x="379190" y="426530"/>
                    <a:pt x="379190" y="426530"/>
                  </a:cubicBezTo>
                  <a:cubicBezTo>
                    <a:pt x="379952" y="424625"/>
                    <a:pt x="380429" y="422529"/>
                    <a:pt x="380429" y="420243"/>
                  </a:cubicBezTo>
                  <a:lnTo>
                    <a:pt x="380429" y="312515"/>
                  </a:lnTo>
                  <a:cubicBezTo>
                    <a:pt x="373475" y="324422"/>
                    <a:pt x="360521" y="332518"/>
                    <a:pt x="345662" y="332518"/>
                  </a:cubicBezTo>
                  <a:cubicBezTo>
                    <a:pt x="331946" y="332518"/>
                    <a:pt x="319850" y="325660"/>
                    <a:pt x="312611" y="315182"/>
                  </a:cubicBezTo>
                  <a:lnTo>
                    <a:pt x="312611" y="420338"/>
                  </a:lnTo>
                  <a:cubicBezTo>
                    <a:pt x="312611" y="422434"/>
                    <a:pt x="312992" y="424529"/>
                    <a:pt x="313754" y="426434"/>
                  </a:cubicBezTo>
                  <a:lnTo>
                    <a:pt x="257270" y="426244"/>
                  </a:lnTo>
                  <a:cubicBezTo>
                    <a:pt x="257842" y="424625"/>
                    <a:pt x="258128" y="422815"/>
                    <a:pt x="258128" y="421005"/>
                  </a:cubicBezTo>
                  <a:lnTo>
                    <a:pt x="258128" y="238125"/>
                  </a:lnTo>
                  <a:lnTo>
                    <a:pt x="229362" y="205550"/>
                  </a:lnTo>
                  <a:lnTo>
                    <a:pt x="190310" y="277559"/>
                  </a:lnTo>
                  <a:lnTo>
                    <a:pt x="190310" y="421005"/>
                  </a:lnTo>
                  <a:cubicBezTo>
                    <a:pt x="190310" y="422815"/>
                    <a:pt x="190595" y="424434"/>
                    <a:pt x="191167" y="426053"/>
                  </a:cubicBezTo>
                  <a:lnTo>
                    <a:pt x="147733" y="426053"/>
                  </a:lnTo>
                  <a:cubicBezTo>
                    <a:pt x="148590" y="423863"/>
                    <a:pt x="149066" y="421576"/>
                    <a:pt x="149066" y="419291"/>
                  </a:cubicBezTo>
                  <a:lnTo>
                    <a:pt x="149066" y="377762"/>
                  </a:lnTo>
                  <a:cubicBezTo>
                    <a:pt x="142113" y="389668"/>
                    <a:pt x="129159" y="397764"/>
                    <a:pt x="114300" y="397764"/>
                  </a:cubicBezTo>
                  <a:cubicBezTo>
                    <a:pt x="100584" y="397764"/>
                    <a:pt x="88487" y="390906"/>
                    <a:pt x="81248" y="380429"/>
                  </a:cubicBezTo>
                  <a:lnTo>
                    <a:pt x="81248" y="419386"/>
                  </a:lnTo>
                  <a:cubicBezTo>
                    <a:pt x="81248" y="421672"/>
                    <a:pt x="81725" y="423863"/>
                    <a:pt x="82487" y="425863"/>
                  </a:cubicBezTo>
                  <a:lnTo>
                    <a:pt x="44196" y="425863"/>
                  </a:lnTo>
                  <a:cubicBezTo>
                    <a:pt x="39053" y="425768"/>
                    <a:pt x="34862" y="421862"/>
                    <a:pt x="34862" y="417100"/>
                  </a:cubicBezTo>
                  <a:lnTo>
                    <a:pt x="34862" y="43053"/>
                  </a:lnTo>
                  <a:lnTo>
                    <a:pt x="49720" y="43053"/>
                  </a:lnTo>
                  <a:lnTo>
                    <a:pt x="24860" y="0"/>
                  </a:lnTo>
                  <a:lnTo>
                    <a:pt x="0" y="43053"/>
                  </a:lnTo>
                  <a:lnTo>
                    <a:pt x="14859" y="43053"/>
                  </a:lnTo>
                  <a:lnTo>
                    <a:pt x="14859" y="416814"/>
                  </a:lnTo>
                  <a:lnTo>
                    <a:pt x="14859" y="4168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DDA6F4A5-7994-332A-B771-D5B77921E359}"/>
                </a:ext>
              </a:extLst>
            </p:cNvPr>
            <p:cNvSpPr/>
            <p:nvPr/>
          </p:nvSpPr>
          <p:spPr>
            <a:xfrm>
              <a:off x="2964053" y="3243580"/>
              <a:ext cx="67913" cy="151542"/>
            </a:xfrm>
            <a:custGeom>
              <a:avLst/>
              <a:gdLst>
                <a:gd name="connsiteX0" fmla="*/ 18097 w 67913"/>
                <a:gd name="connsiteY0" fmla="*/ 137160 h 151542"/>
                <a:gd name="connsiteX1" fmla="*/ 67913 w 67913"/>
                <a:gd name="connsiteY1" fmla="*/ 45148 h 151542"/>
                <a:gd name="connsiteX2" fmla="*/ 67913 w 67913"/>
                <a:gd name="connsiteY2" fmla="*/ 17621 h 151542"/>
                <a:gd name="connsiteX3" fmla="*/ 50292 w 67913"/>
                <a:gd name="connsiteY3" fmla="*/ 0 h 151542"/>
                <a:gd name="connsiteX4" fmla="*/ 17621 w 67913"/>
                <a:gd name="connsiteY4" fmla="*/ 0 h 151542"/>
                <a:gd name="connsiteX5" fmla="*/ 0 w 67913"/>
                <a:gd name="connsiteY5" fmla="*/ 17621 h 151542"/>
                <a:gd name="connsiteX6" fmla="*/ 0 w 67913"/>
                <a:gd name="connsiteY6" fmla="*/ 151543 h 151542"/>
                <a:gd name="connsiteX7" fmla="*/ 3619 w 67913"/>
                <a:gd name="connsiteY7" fmla="*/ 147066 h 151542"/>
                <a:gd name="connsiteX8" fmla="*/ 18002 w 67913"/>
                <a:gd name="connsiteY8" fmla="*/ 137065 h 151542"/>
                <a:gd name="connsiteX9" fmla="*/ 18002 w 67913"/>
                <a:gd name="connsiteY9" fmla="*/ 137065 h 15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3" h="151542">
                  <a:moveTo>
                    <a:pt x="18097" y="137160"/>
                  </a:moveTo>
                  <a:lnTo>
                    <a:pt x="67913" y="45148"/>
                  </a:lnTo>
                  <a:lnTo>
                    <a:pt x="67913" y="17621"/>
                  </a:lnTo>
                  <a:cubicBezTo>
                    <a:pt x="67913" y="7906"/>
                    <a:pt x="60007" y="0"/>
                    <a:pt x="50292" y="0"/>
                  </a:cubicBezTo>
                  <a:lnTo>
                    <a:pt x="17621" y="0"/>
                  </a:lnTo>
                  <a:cubicBezTo>
                    <a:pt x="7906" y="0"/>
                    <a:pt x="0" y="7906"/>
                    <a:pt x="0" y="17621"/>
                  </a:cubicBezTo>
                  <a:lnTo>
                    <a:pt x="0" y="151543"/>
                  </a:lnTo>
                  <a:cubicBezTo>
                    <a:pt x="1048" y="150019"/>
                    <a:pt x="2286" y="148495"/>
                    <a:pt x="3619" y="147066"/>
                  </a:cubicBezTo>
                  <a:cubicBezTo>
                    <a:pt x="7715" y="142685"/>
                    <a:pt x="12573" y="139255"/>
                    <a:pt x="18002" y="137065"/>
                  </a:cubicBezTo>
                  <a:lnTo>
                    <a:pt x="18002" y="1370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0D27AA61-FE89-F153-E510-108B4B321799}"/>
                </a:ext>
              </a:extLst>
            </p:cNvPr>
            <p:cNvSpPr/>
            <p:nvPr/>
          </p:nvSpPr>
          <p:spPr>
            <a:xfrm>
              <a:off x="3195605" y="3181477"/>
              <a:ext cx="67817" cy="151066"/>
            </a:xfrm>
            <a:custGeom>
              <a:avLst/>
              <a:gdLst>
                <a:gd name="connsiteX0" fmla="*/ 67818 w 67817"/>
                <a:gd name="connsiteY0" fmla="*/ 151067 h 151066"/>
                <a:gd name="connsiteX1" fmla="*/ 67818 w 67817"/>
                <a:gd name="connsiteY1" fmla="*/ 16478 h 151066"/>
                <a:gd name="connsiteX2" fmla="*/ 51340 w 67817"/>
                <a:gd name="connsiteY2" fmla="*/ 0 h 151066"/>
                <a:gd name="connsiteX3" fmla="*/ 16478 w 67817"/>
                <a:gd name="connsiteY3" fmla="*/ 0 h 151066"/>
                <a:gd name="connsiteX4" fmla="*/ 0 w 67817"/>
                <a:gd name="connsiteY4" fmla="*/ 16478 h 151066"/>
                <a:gd name="connsiteX5" fmla="*/ 0 w 67817"/>
                <a:gd name="connsiteY5" fmla="*/ 88392 h 151066"/>
                <a:gd name="connsiteX6" fmla="*/ 38005 w 67817"/>
                <a:gd name="connsiteY6" fmla="*/ 131445 h 151066"/>
                <a:gd name="connsiteX7" fmla="*/ 67818 w 67817"/>
                <a:gd name="connsiteY7" fmla="*/ 151067 h 151066"/>
                <a:gd name="connsiteX8" fmla="*/ 67818 w 67817"/>
                <a:gd name="connsiteY8" fmla="*/ 151067 h 15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7" h="151066">
                  <a:moveTo>
                    <a:pt x="67818" y="151067"/>
                  </a:moveTo>
                  <a:lnTo>
                    <a:pt x="67818" y="16478"/>
                  </a:lnTo>
                  <a:cubicBezTo>
                    <a:pt x="67818" y="7334"/>
                    <a:pt x="60484" y="0"/>
                    <a:pt x="51340" y="0"/>
                  </a:cubicBezTo>
                  <a:lnTo>
                    <a:pt x="16478" y="0"/>
                  </a:lnTo>
                  <a:cubicBezTo>
                    <a:pt x="7334" y="0"/>
                    <a:pt x="0" y="7334"/>
                    <a:pt x="0" y="16478"/>
                  </a:cubicBezTo>
                  <a:lnTo>
                    <a:pt x="0" y="88392"/>
                  </a:lnTo>
                  <a:lnTo>
                    <a:pt x="38005" y="131445"/>
                  </a:lnTo>
                  <a:cubicBezTo>
                    <a:pt x="50673" y="132969"/>
                    <a:pt x="61627" y="140494"/>
                    <a:pt x="67818" y="151067"/>
                  </a:cubicBezTo>
                  <a:lnTo>
                    <a:pt x="67818" y="1510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7D522885-EC71-1288-C82D-60B4AD9E717D}"/>
                </a:ext>
              </a:extLst>
            </p:cNvPr>
            <p:cNvSpPr/>
            <p:nvPr/>
          </p:nvSpPr>
          <p:spPr>
            <a:xfrm>
              <a:off x="3073304" y="3086798"/>
              <a:ext cx="67818" cy="102679"/>
            </a:xfrm>
            <a:custGeom>
              <a:avLst/>
              <a:gdLst>
                <a:gd name="connsiteX0" fmla="*/ 32957 w 67818"/>
                <a:gd name="connsiteY0" fmla="*/ 84677 h 102679"/>
                <a:gd name="connsiteX1" fmla="*/ 67818 w 67818"/>
                <a:gd name="connsiteY1" fmla="*/ 102680 h 102679"/>
                <a:gd name="connsiteX2" fmla="*/ 67818 w 67818"/>
                <a:gd name="connsiteY2" fmla="*/ 15812 h 102679"/>
                <a:gd name="connsiteX3" fmla="*/ 52007 w 67818"/>
                <a:gd name="connsiteY3" fmla="*/ 0 h 102679"/>
                <a:gd name="connsiteX4" fmla="*/ 15811 w 67818"/>
                <a:gd name="connsiteY4" fmla="*/ 0 h 102679"/>
                <a:gd name="connsiteX5" fmla="*/ 0 w 67818"/>
                <a:gd name="connsiteY5" fmla="*/ 15812 h 102679"/>
                <a:gd name="connsiteX6" fmla="*/ 0 w 67818"/>
                <a:gd name="connsiteY6" fmla="*/ 100203 h 102679"/>
                <a:gd name="connsiteX7" fmla="*/ 32957 w 67818"/>
                <a:gd name="connsiteY7" fmla="*/ 84582 h 102679"/>
                <a:gd name="connsiteX8" fmla="*/ 32957 w 67818"/>
                <a:gd name="connsiteY8" fmla="*/ 84582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8" h="102679">
                  <a:moveTo>
                    <a:pt x="32957" y="84677"/>
                  </a:moveTo>
                  <a:cubicBezTo>
                    <a:pt x="47339" y="84677"/>
                    <a:pt x="60008" y="91726"/>
                    <a:pt x="67818" y="102680"/>
                  </a:cubicBezTo>
                  <a:lnTo>
                    <a:pt x="67818" y="15812"/>
                  </a:lnTo>
                  <a:cubicBezTo>
                    <a:pt x="67818" y="7049"/>
                    <a:pt x="60770" y="0"/>
                    <a:pt x="52007" y="0"/>
                  </a:cubicBezTo>
                  <a:lnTo>
                    <a:pt x="15811" y="0"/>
                  </a:lnTo>
                  <a:cubicBezTo>
                    <a:pt x="7048" y="0"/>
                    <a:pt x="0" y="7049"/>
                    <a:pt x="0" y="15812"/>
                  </a:cubicBezTo>
                  <a:lnTo>
                    <a:pt x="0" y="100203"/>
                  </a:lnTo>
                  <a:cubicBezTo>
                    <a:pt x="7906" y="90678"/>
                    <a:pt x="19717" y="84582"/>
                    <a:pt x="32957" y="84582"/>
                  </a:cubicBezTo>
                  <a:lnTo>
                    <a:pt x="32957" y="845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4617082-71D5-A5A4-4DB2-DCA8B309801E}"/>
                </a:ext>
              </a:extLst>
            </p:cNvPr>
            <p:cNvSpPr/>
            <p:nvPr/>
          </p:nvSpPr>
          <p:spPr>
            <a:xfrm>
              <a:off x="2976911" y="3191192"/>
              <a:ext cx="272129" cy="247078"/>
            </a:xfrm>
            <a:custGeom>
              <a:avLst/>
              <a:gdLst>
                <a:gd name="connsiteX0" fmla="*/ 18669 w 272129"/>
                <a:gd name="connsiteY0" fmla="*/ 206597 h 247078"/>
                <a:gd name="connsiteX1" fmla="*/ 0 w 272129"/>
                <a:gd name="connsiteY1" fmla="*/ 226790 h 247078"/>
                <a:gd name="connsiteX2" fmla="*/ 20288 w 272129"/>
                <a:gd name="connsiteY2" fmla="*/ 247079 h 247078"/>
                <a:gd name="connsiteX3" fmla="*/ 40577 w 272129"/>
                <a:gd name="connsiteY3" fmla="*/ 226790 h 247078"/>
                <a:gd name="connsiteX4" fmla="*/ 36766 w 272129"/>
                <a:gd name="connsiteY4" fmla="*/ 214979 h 247078"/>
                <a:gd name="connsiteX5" fmla="*/ 55054 w 272129"/>
                <a:gd name="connsiteY5" fmla="*/ 181261 h 247078"/>
                <a:gd name="connsiteX6" fmla="*/ 96393 w 272129"/>
                <a:gd name="connsiteY6" fmla="*/ 104965 h 247078"/>
                <a:gd name="connsiteX7" fmla="*/ 128492 w 272129"/>
                <a:gd name="connsiteY7" fmla="*/ 45720 h 247078"/>
                <a:gd name="connsiteX8" fmla="*/ 129445 w 272129"/>
                <a:gd name="connsiteY8" fmla="*/ 45720 h 247078"/>
                <a:gd name="connsiteX9" fmla="*/ 135636 w 272129"/>
                <a:gd name="connsiteY9" fmla="*/ 44863 h 247078"/>
                <a:gd name="connsiteX10" fmla="*/ 164306 w 272129"/>
                <a:gd name="connsiteY10" fmla="*/ 77248 h 247078"/>
                <a:gd name="connsiteX11" fmla="*/ 218789 w 272129"/>
                <a:gd name="connsiteY11" fmla="*/ 138875 h 247078"/>
                <a:gd name="connsiteX12" fmla="*/ 232791 w 272129"/>
                <a:gd name="connsiteY12" fmla="*/ 154686 h 247078"/>
                <a:gd name="connsiteX13" fmla="*/ 231553 w 272129"/>
                <a:gd name="connsiteY13" fmla="*/ 161544 h 247078"/>
                <a:gd name="connsiteX14" fmla="*/ 251841 w 272129"/>
                <a:gd name="connsiteY14" fmla="*/ 181832 h 247078"/>
                <a:gd name="connsiteX15" fmla="*/ 272129 w 272129"/>
                <a:gd name="connsiteY15" fmla="*/ 161544 h 247078"/>
                <a:gd name="connsiteX16" fmla="*/ 251841 w 272129"/>
                <a:gd name="connsiteY16" fmla="*/ 141256 h 247078"/>
                <a:gd name="connsiteX17" fmla="*/ 247841 w 272129"/>
                <a:gd name="connsiteY17" fmla="*/ 141637 h 247078"/>
                <a:gd name="connsiteX18" fmla="*/ 218694 w 272129"/>
                <a:gd name="connsiteY18" fmla="*/ 108680 h 247078"/>
                <a:gd name="connsiteX19" fmla="*/ 164211 w 272129"/>
                <a:gd name="connsiteY19" fmla="*/ 47053 h 247078"/>
                <a:gd name="connsiteX20" fmla="*/ 150495 w 272129"/>
                <a:gd name="connsiteY20" fmla="*/ 31528 h 247078"/>
                <a:gd name="connsiteX21" fmla="*/ 152210 w 272129"/>
                <a:gd name="connsiteY21" fmla="*/ 22860 h 247078"/>
                <a:gd name="connsiteX22" fmla="*/ 129350 w 272129"/>
                <a:gd name="connsiteY22" fmla="*/ 0 h 247078"/>
                <a:gd name="connsiteX23" fmla="*/ 106489 w 272129"/>
                <a:gd name="connsiteY23" fmla="*/ 22860 h 247078"/>
                <a:gd name="connsiteX24" fmla="*/ 110871 w 272129"/>
                <a:gd name="connsiteY24" fmla="*/ 36195 h 247078"/>
                <a:gd name="connsiteX25" fmla="*/ 96393 w 272129"/>
                <a:gd name="connsiteY25" fmla="*/ 62960 h 247078"/>
                <a:gd name="connsiteX26" fmla="*/ 55054 w 272129"/>
                <a:gd name="connsiteY26" fmla="*/ 139256 h 247078"/>
                <a:gd name="connsiteX27" fmla="*/ 18669 w 272129"/>
                <a:gd name="connsiteY27" fmla="*/ 206407 h 247078"/>
                <a:gd name="connsiteX28" fmla="*/ 18669 w 272129"/>
                <a:gd name="connsiteY28" fmla="*/ 206407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129" h="247078">
                  <a:moveTo>
                    <a:pt x="18669" y="206597"/>
                  </a:moveTo>
                  <a:cubicBezTo>
                    <a:pt x="8287" y="207455"/>
                    <a:pt x="0" y="216122"/>
                    <a:pt x="0" y="226790"/>
                  </a:cubicBezTo>
                  <a:cubicBezTo>
                    <a:pt x="0" y="238030"/>
                    <a:pt x="9049" y="247079"/>
                    <a:pt x="20288" y="247079"/>
                  </a:cubicBezTo>
                  <a:cubicBezTo>
                    <a:pt x="31528" y="247079"/>
                    <a:pt x="40577" y="238030"/>
                    <a:pt x="40577" y="226790"/>
                  </a:cubicBezTo>
                  <a:cubicBezTo>
                    <a:pt x="40577" y="222409"/>
                    <a:pt x="39148" y="218313"/>
                    <a:pt x="36766" y="214979"/>
                  </a:cubicBezTo>
                  <a:lnTo>
                    <a:pt x="55054" y="181261"/>
                  </a:lnTo>
                  <a:lnTo>
                    <a:pt x="96393" y="104965"/>
                  </a:lnTo>
                  <a:lnTo>
                    <a:pt x="128492" y="45720"/>
                  </a:lnTo>
                  <a:cubicBezTo>
                    <a:pt x="128492" y="45720"/>
                    <a:pt x="129064" y="45720"/>
                    <a:pt x="129445" y="45720"/>
                  </a:cubicBezTo>
                  <a:cubicBezTo>
                    <a:pt x="131636" y="45720"/>
                    <a:pt x="133636" y="45434"/>
                    <a:pt x="135636" y="44863"/>
                  </a:cubicBezTo>
                  <a:lnTo>
                    <a:pt x="164306" y="77248"/>
                  </a:lnTo>
                  <a:lnTo>
                    <a:pt x="218789" y="138875"/>
                  </a:lnTo>
                  <a:lnTo>
                    <a:pt x="232791" y="154686"/>
                  </a:lnTo>
                  <a:cubicBezTo>
                    <a:pt x="232029" y="156877"/>
                    <a:pt x="231553" y="159163"/>
                    <a:pt x="231553" y="161544"/>
                  </a:cubicBezTo>
                  <a:cubicBezTo>
                    <a:pt x="231553" y="172784"/>
                    <a:pt x="240602" y="181832"/>
                    <a:pt x="251841" y="181832"/>
                  </a:cubicBezTo>
                  <a:cubicBezTo>
                    <a:pt x="263081" y="181832"/>
                    <a:pt x="272129" y="172784"/>
                    <a:pt x="272129" y="161544"/>
                  </a:cubicBezTo>
                  <a:cubicBezTo>
                    <a:pt x="272129" y="150305"/>
                    <a:pt x="263081" y="141256"/>
                    <a:pt x="251841" y="141256"/>
                  </a:cubicBezTo>
                  <a:cubicBezTo>
                    <a:pt x="250507" y="141256"/>
                    <a:pt x="249174" y="141351"/>
                    <a:pt x="247841" y="141637"/>
                  </a:cubicBezTo>
                  <a:lnTo>
                    <a:pt x="218694" y="108680"/>
                  </a:lnTo>
                  <a:lnTo>
                    <a:pt x="164211" y="47053"/>
                  </a:lnTo>
                  <a:lnTo>
                    <a:pt x="150495" y="31528"/>
                  </a:lnTo>
                  <a:cubicBezTo>
                    <a:pt x="151638" y="28861"/>
                    <a:pt x="152210" y="25908"/>
                    <a:pt x="152210" y="22860"/>
                  </a:cubicBezTo>
                  <a:cubicBezTo>
                    <a:pt x="152210" y="10287"/>
                    <a:pt x="142018" y="0"/>
                    <a:pt x="129350" y="0"/>
                  </a:cubicBezTo>
                  <a:cubicBezTo>
                    <a:pt x="116681" y="0"/>
                    <a:pt x="106489" y="10192"/>
                    <a:pt x="106489" y="22860"/>
                  </a:cubicBezTo>
                  <a:cubicBezTo>
                    <a:pt x="106489" y="27908"/>
                    <a:pt x="108109" y="32480"/>
                    <a:pt x="110871" y="36195"/>
                  </a:cubicBezTo>
                  <a:lnTo>
                    <a:pt x="96393" y="62960"/>
                  </a:lnTo>
                  <a:lnTo>
                    <a:pt x="55054" y="139256"/>
                  </a:lnTo>
                  <a:lnTo>
                    <a:pt x="18669" y="206407"/>
                  </a:lnTo>
                  <a:lnTo>
                    <a:pt x="18669" y="206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FD6C825A-8878-37CE-93D3-83100060FB39}"/>
              </a:ext>
              <a:ext uri="{C183D7F6-B498-43B3-948B-1728B52AA6E4}">
                <adec:decorative xmlns:adec="http://schemas.microsoft.com/office/drawing/2017/decorative" val="1"/>
              </a:ext>
            </a:extLst>
          </p:cNvPr>
          <p:cNvGrpSpPr/>
          <p:nvPr/>
        </p:nvGrpSpPr>
        <p:grpSpPr>
          <a:xfrm>
            <a:off x="1144965" y="1573080"/>
            <a:ext cx="660401" cy="652098"/>
            <a:chOff x="571500" y="1554161"/>
            <a:chExt cx="378809" cy="374047"/>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6" name="Freeform: Shape 55">
              <a:extLst>
                <a:ext uri="{FF2B5EF4-FFF2-40B4-BE49-F238E27FC236}">
                  <a16:creationId xmlns:a16="http://schemas.microsoft.com/office/drawing/2014/main" id="{A78D23C7-4552-E842-60E9-3C1A9996EB67}"/>
                </a:ext>
              </a:extLst>
            </p:cNvPr>
            <p:cNvSpPr/>
            <p:nvPr/>
          </p:nvSpPr>
          <p:spPr>
            <a:xfrm>
              <a:off x="615600" y="1676558"/>
              <a:ext cx="45148" cy="159257"/>
            </a:xfrm>
            <a:custGeom>
              <a:avLst/>
              <a:gdLst>
                <a:gd name="connsiteX0" fmla="*/ 40577 w 45148"/>
                <a:gd name="connsiteY0" fmla="*/ 159258 h 159257"/>
                <a:gd name="connsiteX1" fmla="*/ 45148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8" y="157163"/>
                    <a:pt x="45148" y="154496"/>
                  </a:cubicBezTo>
                  <a:lnTo>
                    <a:pt x="39910" y="4763"/>
                  </a:lnTo>
                  <a:cubicBezTo>
                    <a:pt x="39910" y="2191"/>
                    <a:pt x="37909"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06763B8-D4DD-6D29-9513-2C8F7D1D8D53}"/>
                </a:ext>
              </a:extLst>
            </p:cNvPr>
            <p:cNvSpPr/>
            <p:nvPr/>
          </p:nvSpPr>
          <p:spPr>
            <a:xfrm>
              <a:off x="697134" y="1676558"/>
              <a:ext cx="45148" cy="159257"/>
            </a:xfrm>
            <a:custGeom>
              <a:avLst/>
              <a:gdLst>
                <a:gd name="connsiteX0" fmla="*/ 40577 w 45148"/>
                <a:gd name="connsiteY0" fmla="*/ 159258 h 159257"/>
                <a:gd name="connsiteX1" fmla="*/ 45149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9" y="157163"/>
                    <a:pt x="45149" y="154496"/>
                  </a:cubicBezTo>
                  <a:lnTo>
                    <a:pt x="39910" y="4763"/>
                  </a:lnTo>
                  <a:cubicBezTo>
                    <a:pt x="39910" y="2191"/>
                    <a:pt x="37910" y="0"/>
                    <a:pt x="35338" y="0"/>
                  </a:cubicBezTo>
                  <a:lnTo>
                    <a:pt x="13430" y="0"/>
                  </a:lnTo>
                  <a:cubicBezTo>
                    <a:pt x="10859" y="0"/>
                    <a:pt x="8858" y="2095"/>
                    <a:pt x="8858" y="4763"/>
                  </a:cubicBezTo>
                  <a:lnTo>
                    <a:pt x="0" y="154496"/>
                  </a:lnTo>
                  <a:cubicBezTo>
                    <a:pt x="0" y="157163"/>
                    <a:pt x="2096"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505B7BF-19CF-136A-C32B-E3C7CDAB0D09}"/>
                </a:ext>
              </a:extLst>
            </p:cNvPr>
            <p:cNvSpPr/>
            <p:nvPr/>
          </p:nvSpPr>
          <p:spPr>
            <a:xfrm>
              <a:off x="776858"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3053" y="159258"/>
                    <a:pt x="45053" y="157163"/>
                    <a:pt x="45053" y="154496"/>
                  </a:cubicBezTo>
                  <a:lnTo>
                    <a:pt x="39910" y="4763"/>
                  </a:lnTo>
                  <a:cubicBezTo>
                    <a:pt x="39910" y="2191"/>
                    <a:pt x="37814" y="0"/>
                    <a:pt x="35338" y="0"/>
                  </a:cubicBezTo>
                  <a:lnTo>
                    <a:pt x="13430" y="0"/>
                  </a:lnTo>
                  <a:cubicBezTo>
                    <a:pt x="10859"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B938D87-9593-4B7A-71E3-8A0C475ECFF1}"/>
                </a:ext>
              </a:extLst>
            </p:cNvPr>
            <p:cNvSpPr/>
            <p:nvPr/>
          </p:nvSpPr>
          <p:spPr>
            <a:xfrm>
              <a:off x="858869"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2958" y="159258"/>
                    <a:pt x="45053" y="157163"/>
                    <a:pt x="45053" y="154496"/>
                  </a:cubicBezTo>
                  <a:lnTo>
                    <a:pt x="39910" y="4763"/>
                  </a:lnTo>
                  <a:cubicBezTo>
                    <a:pt x="39910" y="2191"/>
                    <a:pt x="37910"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E03BD3C-F838-AF29-D425-0CE6B75CCFD0}"/>
                </a:ext>
              </a:extLst>
            </p:cNvPr>
            <p:cNvSpPr/>
            <p:nvPr/>
          </p:nvSpPr>
          <p:spPr>
            <a:xfrm>
              <a:off x="571500" y="1554161"/>
              <a:ext cx="378809" cy="111728"/>
            </a:xfrm>
            <a:custGeom>
              <a:avLst/>
              <a:gdLst>
                <a:gd name="connsiteX0" fmla="*/ 5239 w 378809"/>
                <a:gd name="connsiteY0" fmla="*/ 111729 h 111728"/>
                <a:gd name="connsiteX1" fmla="*/ 373571 w 378809"/>
                <a:gd name="connsiteY1" fmla="*/ 111729 h 111728"/>
                <a:gd name="connsiteX2" fmla="*/ 378809 w 378809"/>
                <a:gd name="connsiteY2" fmla="*/ 106204 h 111728"/>
                <a:gd name="connsiteX3" fmla="*/ 197358 w 378809"/>
                <a:gd name="connsiteY3" fmla="*/ 2001 h 111728"/>
                <a:gd name="connsiteX4" fmla="*/ 178975 w 378809"/>
                <a:gd name="connsiteY4" fmla="*/ 2001 h 111728"/>
                <a:gd name="connsiteX5" fmla="*/ 0 w 378809"/>
                <a:gd name="connsiteY5" fmla="*/ 106204 h 111728"/>
                <a:gd name="connsiteX6" fmla="*/ 5239 w 378809"/>
                <a:gd name="connsiteY6" fmla="*/ 111729 h 1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09" h="111728">
                  <a:moveTo>
                    <a:pt x="5239" y="111729"/>
                  </a:moveTo>
                  <a:lnTo>
                    <a:pt x="373571" y="111729"/>
                  </a:lnTo>
                  <a:cubicBezTo>
                    <a:pt x="376428" y="111729"/>
                    <a:pt x="378809" y="110395"/>
                    <a:pt x="378809" y="106204"/>
                  </a:cubicBezTo>
                  <a:lnTo>
                    <a:pt x="197358" y="2001"/>
                  </a:lnTo>
                  <a:cubicBezTo>
                    <a:pt x="189357" y="-571"/>
                    <a:pt x="185547" y="-761"/>
                    <a:pt x="178975" y="2001"/>
                  </a:cubicBezTo>
                  <a:lnTo>
                    <a:pt x="0" y="106204"/>
                  </a:lnTo>
                  <a:cubicBezTo>
                    <a:pt x="0" y="109348"/>
                    <a:pt x="2286" y="111729"/>
                    <a:pt x="5239" y="111729"/>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5679CFD-8679-B913-AC27-2E1FAE4C56B2}"/>
                </a:ext>
              </a:extLst>
            </p:cNvPr>
            <p:cNvSpPr/>
            <p:nvPr/>
          </p:nvSpPr>
          <p:spPr>
            <a:xfrm>
              <a:off x="571500" y="1909825"/>
              <a:ext cx="378809" cy="18383"/>
            </a:xfrm>
            <a:custGeom>
              <a:avLst/>
              <a:gdLst>
                <a:gd name="connsiteX0" fmla="*/ 0 w 378809"/>
                <a:gd name="connsiteY0" fmla="*/ 0 h 18383"/>
                <a:gd name="connsiteX1" fmla="*/ 378809 w 378809"/>
                <a:gd name="connsiteY1" fmla="*/ 0 h 18383"/>
                <a:gd name="connsiteX2" fmla="*/ 378809 w 378809"/>
                <a:gd name="connsiteY2" fmla="*/ 18383 h 18383"/>
                <a:gd name="connsiteX3" fmla="*/ 0 w 378809"/>
                <a:gd name="connsiteY3" fmla="*/ 18383 h 18383"/>
              </a:gdLst>
              <a:ahLst/>
              <a:cxnLst>
                <a:cxn ang="0">
                  <a:pos x="connsiteX0" y="connsiteY0"/>
                </a:cxn>
                <a:cxn ang="0">
                  <a:pos x="connsiteX1" y="connsiteY1"/>
                </a:cxn>
                <a:cxn ang="0">
                  <a:pos x="connsiteX2" y="connsiteY2"/>
                </a:cxn>
                <a:cxn ang="0">
                  <a:pos x="connsiteX3" y="connsiteY3"/>
                </a:cxn>
              </a:cxnLst>
              <a:rect l="l" t="t" r="r" b="b"/>
              <a:pathLst>
                <a:path w="378809" h="18383">
                  <a:moveTo>
                    <a:pt x="0" y="0"/>
                  </a:moveTo>
                  <a:lnTo>
                    <a:pt x="378809" y="0"/>
                  </a:lnTo>
                  <a:lnTo>
                    <a:pt x="378809" y="18383"/>
                  </a:lnTo>
                  <a:lnTo>
                    <a:pt x="0" y="18383"/>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380FFCF-1E48-D8F7-7B84-7E37F7BFCAEB}"/>
                </a:ext>
              </a:extLst>
            </p:cNvPr>
            <p:cNvSpPr/>
            <p:nvPr/>
          </p:nvSpPr>
          <p:spPr>
            <a:xfrm>
              <a:off x="589692" y="1882298"/>
              <a:ext cx="342138" cy="16001"/>
            </a:xfrm>
            <a:custGeom>
              <a:avLst/>
              <a:gdLst>
                <a:gd name="connsiteX0" fmla="*/ 0 w 342138"/>
                <a:gd name="connsiteY0" fmla="*/ 0 h 16001"/>
                <a:gd name="connsiteX1" fmla="*/ 342138 w 342138"/>
                <a:gd name="connsiteY1" fmla="*/ 0 h 16001"/>
                <a:gd name="connsiteX2" fmla="*/ 342138 w 342138"/>
                <a:gd name="connsiteY2" fmla="*/ 16002 h 16001"/>
                <a:gd name="connsiteX3" fmla="*/ 0 w 342138"/>
                <a:gd name="connsiteY3" fmla="*/ 16002 h 16001"/>
              </a:gdLst>
              <a:ahLst/>
              <a:cxnLst>
                <a:cxn ang="0">
                  <a:pos x="connsiteX0" y="connsiteY0"/>
                </a:cxn>
                <a:cxn ang="0">
                  <a:pos x="connsiteX1" y="connsiteY1"/>
                </a:cxn>
                <a:cxn ang="0">
                  <a:pos x="connsiteX2" y="connsiteY2"/>
                </a:cxn>
                <a:cxn ang="0">
                  <a:pos x="connsiteX3" y="connsiteY3"/>
                </a:cxn>
              </a:cxnLst>
              <a:rect l="l" t="t" r="r" b="b"/>
              <a:pathLst>
                <a:path w="342138" h="16001">
                  <a:moveTo>
                    <a:pt x="0" y="0"/>
                  </a:moveTo>
                  <a:lnTo>
                    <a:pt x="342138" y="0"/>
                  </a:lnTo>
                  <a:lnTo>
                    <a:pt x="342138" y="16002"/>
                  </a:lnTo>
                  <a:lnTo>
                    <a:pt x="0" y="16002"/>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E338135-A541-7EFC-E165-7A9381DEB159}"/>
                </a:ext>
              </a:extLst>
            </p:cNvPr>
            <p:cNvSpPr/>
            <p:nvPr/>
          </p:nvSpPr>
          <p:spPr>
            <a:xfrm>
              <a:off x="611600" y="1856866"/>
              <a:ext cx="298513" cy="14954"/>
            </a:xfrm>
            <a:custGeom>
              <a:avLst/>
              <a:gdLst>
                <a:gd name="connsiteX0" fmla="*/ 0 w 298513"/>
                <a:gd name="connsiteY0" fmla="*/ 0 h 14954"/>
                <a:gd name="connsiteX1" fmla="*/ 298514 w 298513"/>
                <a:gd name="connsiteY1" fmla="*/ 0 h 14954"/>
                <a:gd name="connsiteX2" fmla="*/ 298514 w 298513"/>
                <a:gd name="connsiteY2" fmla="*/ 14954 h 14954"/>
                <a:gd name="connsiteX3" fmla="*/ 0 w 298513"/>
                <a:gd name="connsiteY3" fmla="*/ 14954 h 14954"/>
              </a:gdLst>
              <a:ahLst/>
              <a:cxnLst>
                <a:cxn ang="0">
                  <a:pos x="connsiteX0" y="connsiteY0"/>
                </a:cxn>
                <a:cxn ang="0">
                  <a:pos x="connsiteX1" y="connsiteY1"/>
                </a:cxn>
                <a:cxn ang="0">
                  <a:pos x="connsiteX2" y="connsiteY2"/>
                </a:cxn>
                <a:cxn ang="0">
                  <a:pos x="connsiteX3" y="connsiteY3"/>
                </a:cxn>
              </a:cxnLst>
              <a:rect l="l" t="t" r="r" b="b"/>
              <a:pathLst>
                <a:path w="298513" h="14954">
                  <a:moveTo>
                    <a:pt x="0" y="0"/>
                  </a:moveTo>
                  <a:lnTo>
                    <a:pt x="298514" y="0"/>
                  </a:lnTo>
                  <a:lnTo>
                    <a:pt x="298514" y="14954"/>
                  </a:lnTo>
                  <a:lnTo>
                    <a:pt x="0" y="14954"/>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64E66327-C2DE-C6D6-1602-B1D2B5930F57}"/>
              </a:ext>
              <a:ext uri="{C183D7F6-B498-43B3-948B-1728B52AA6E4}">
                <adec:decorative xmlns:adec="http://schemas.microsoft.com/office/drawing/2017/decorative" val="1"/>
              </a:ext>
            </a:extLst>
          </p:cNvPr>
          <p:cNvGrpSpPr/>
          <p:nvPr/>
        </p:nvGrpSpPr>
        <p:grpSpPr>
          <a:xfrm>
            <a:off x="6314875" y="3381829"/>
            <a:ext cx="416106" cy="476216"/>
            <a:chOff x="6096000" y="3013529"/>
            <a:chExt cx="416106" cy="47621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02" name="Freeform: Shape 101">
              <a:extLst>
                <a:ext uri="{FF2B5EF4-FFF2-40B4-BE49-F238E27FC236}">
                  <a16:creationId xmlns:a16="http://schemas.microsoft.com/office/drawing/2014/main" id="{64275EB1-4411-70D8-9FB7-0D59C5DE6242}"/>
                </a:ext>
              </a:extLst>
            </p:cNvPr>
            <p:cNvSpPr/>
            <p:nvPr/>
          </p:nvSpPr>
          <p:spPr>
            <a:xfrm>
              <a:off x="6200723" y="3304264"/>
              <a:ext cx="199648" cy="185481"/>
            </a:xfrm>
            <a:custGeom>
              <a:avLst/>
              <a:gdLst>
                <a:gd name="connsiteX0" fmla="*/ 141827 w 199648"/>
                <a:gd name="connsiteY0" fmla="*/ 44544 h 185481"/>
                <a:gd name="connsiteX1" fmla="*/ 149730 w 199648"/>
                <a:gd name="connsiteY1" fmla="*/ 28379 h 185481"/>
                <a:gd name="connsiteX2" fmla="*/ 149730 w 199648"/>
                <a:gd name="connsiteY2" fmla="*/ 20835 h 185481"/>
                <a:gd name="connsiteX3" fmla="*/ 128775 w 199648"/>
                <a:gd name="connsiteY3" fmla="*/ 0 h 185481"/>
                <a:gd name="connsiteX4" fmla="*/ 78004 w 199648"/>
                <a:gd name="connsiteY4" fmla="*/ 0 h 185481"/>
                <a:gd name="connsiteX5" fmla="*/ 57169 w 199648"/>
                <a:gd name="connsiteY5" fmla="*/ 20835 h 185481"/>
                <a:gd name="connsiteX6" fmla="*/ 57169 w 199648"/>
                <a:gd name="connsiteY6" fmla="*/ 28379 h 185481"/>
                <a:gd name="connsiteX7" fmla="*/ 60642 w 199648"/>
                <a:gd name="connsiteY7" fmla="*/ 39994 h 185481"/>
                <a:gd name="connsiteX8" fmla="*/ 1968 w 199648"/>
                <a:gd name="connsiteY8" fmla="*/ 135429 h 185481"/>
                <a:gd name="connsiteX9" fmla="*/ 6398 w 199648"/>
                <a:gd name="connsiteY9" fmla="*/ 153989 h 185481"/>
                <a:gd name="connsiteX10" fmla="*/ 13463 w 199648"/>
                <a:gd name="connsiteY10" fmla="*/ 156025 h 185481"/>
                <a:gd name="connsiteX11" fmla="*/ 24958 w 199648"/>
                <a:gd name="connsiteY11" fmla="*/ 149559 h 185481"/>
                <a:gd name="connsiteX12" fmla="*/ 86506 w 199648"/>
                <a:gd name="connsiteY12" fmla="*/ 49334 h 185481"/>
                <a:gd name="connsiteX13" fmla="*/ 89979 w 199648"/>
                <a:gd name="connsiteY13" fmla="*/ 49334 h 185481"/>
                <a:gd name="connsiteX14" fmla="*/ 89979 w 199648"/>
                <a:gd name="connsiteY14" fmla="*/ 172070 h 185481"/>
                <a:gd name="connsiteX15" fmla="*/ 103390 w 199648"/>
                <a:gd name="connsiteY15" fmla="*/ 185482 h 185481"/>
                <a:gd name="connsiteX16" fmla="*/ 116801 w 199648"/>
                <a:gd name="connsiteY16" fmla="*/ 172070 h 185481"/>
                <a:gd name="connsiteX17" fmla="*/ 116801 w 199648"/>
                <a:gd name="connsiteY17" fmla="*/ 55441 h 185481"/>
                <a:gd name="connsiteX18" fmla="*/ 174637 w 199648"/>
                <a:gd name="connsiteY18" fmla="*/ 149559 h 185481"/>
                <a:gd name="connsiteX19" fmla="*/ 186132 w 199648"/>
                <a:gd name="connsiteY19" fmla="*/ 156025 h 185481"/>
                <a:gd name="connsiteX20" fmla="*/ 193197 w 199648"/>
                <a:gd name="connsiteY20" fmla="*/ 153989 h 185481"/>
                <a:gd name="connsiteX21" fmla="*/ 197628 w 199648"/>
                <a:gd name="connsiteY21" fmla="*/ 135429 h 185481"/>
                <a:gd name="connsiteX22" fmla="*/ 141827 w 199648"/>
                <a:gd name="connsiteY22" fmla="*/ 44544 h 1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648" h="185481">
                  <a:moveTo>
                    <a:pt x="141827" y="44544"/>
                  </a:moveTo>
                  <a:cubicBezTo>
                    <a:pt x="146617" y="40713"/>
                    <a:pt x="149730" y="34965"/>
                    <a:pt x="149730" y="28379"/>
                  </a:cubicBezTo>
                  <a:lnTo>
                    <a:pt x="149730" y="20835"/>
                  </a:lnTo>
                  <a:cubicBezTo>
                    <a:pt x="149730" y="9340"/>
                    <a:pt x="140271" y="0"/>
                    <a:pt x="128775" y="0"/>
                  </a:cubicBezTo>
                  <a:lnTo>
                    <a:pt x="78004" y="0"/>
                  </a:lnTo>
                  <a:cubicBezTo>
                    <a:pt x="66509" y="0"/>
                    <a:pt x="57169" y="9340"/>
                    <a:pt x="57169" y="20835"/>
                  </a:cubicBezTo>
                  <a:lnTo>
                    <a:pt x="57169" y="28379"/>
                  </a:lnTo>
                  <a:cubicBezTo>
                    <a:pt x="57169" y="32690"/>
                    <a:pt x="58486" y="36641"/>
                    <a:pt x="60642" y="39994"/>
                  </a:cubicBezTo>
                  <a:lnTo>
                    <a:pt x="1968" y="135429"/>
                  </a:lnTo>
                  <a:cubicBezTo>
                    <a:pt x="-1864" y="141775"/>
                    <a:pt x="52" y="150038"/>
                    <a:pt x="6398" y="153989"/>
                  </a:cubicBezTo>
                  <a:cubicBezTo>
                    <a:pt x="8554" y="155306"/>
                    <a:pt x="10948" y="156025"/>
                    <a:pt x="13463" y="156025"/>
                  </a:cubicBezTo>
                  <a:cubicBezTo>
                    <a:pt x="18013" y="156025"/>
                    <a:pt x="22444" y="153750"/>
                    <a:pt x="24958" y="149559"/>
                  </a:cubicBezTo>
                  <a:lnTo>
                    <a:pt x="86506" y="49334"/>
                  </a:lnTo>
                  <a:lnTo>
                    <a:pt x="89979" y="49334"/>
                  </a:lnTo>
                  <a:lnTo>
                    <a:pt x="89979" y="172070"/>
                  </a:lnTo>
                  <a:cubicBezTo>
                    <a:pt x="89979" y="179494"/>
                    <a:pt x="96086" y="185482"/>
                    <a:pt x="103390" y="185482"/>
                  </a:cubicBezTo>
                  <a:cubicBezTo>
                    <a:pt x="110694" y="185482"/>
                    <a:pt x="116801" y="179494"/>
                    <a:pt x="116801" y="172070"/>
                  </a:cubicBezTo>
                  <a:lnTo>
                    <a:pt x="116801" y="55441"/>
                  </a:lnTo>
                  <a:lnTo>
                    <a:pt x="174637" y="149559"/>
                  </a:lnTo>
                  <a:cubicBezTo>
                    <a:pt x="177152" y="153750"/>
                    <a:pt x="181582" y="156025"/>
                    <a:pt x="186132" y="156025"/>
                  </a:cubicBezTo>
                  <a:cubicBezTo>
                    <a:pt x="188527" y="156025"/>
                    <a:pt x="190922" y="155306"/>
                    <a:pt x="193197" y="153989"/>
                  </a:cubicBezTo>
                  <a:cubicBezTo>
                    <a:pt x="199543" y="150157"/>
                    <a:pt x="201579" y="141775"/>
                    <a:pt x="197628" y="135429"/>
                  </a:cubicBezTo>
                  <a:lnTo>
                    <a:pt x="141827" y="44544"/>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734B597-3E00-9773-C655-B78C24C0EF0B}"/>
                </a:ext>
              </a:extLst>
            </p:cNvPr>
            <p:cNvSpPr/>
            <p:nvPr/>
          </p:nvSpPr>
          <p:spPr>
            <a:xfrm>
              <a:off x="6096000" y="3013529"/>
              <a:ext cx="416106" cy="266906"/>
            </a:xfrm>
            <a:custGeom>
              <a:avLst/>
              <a:gdLst>
                <a:gd name="connsiteX0" fmla="*/ 0 w 416106"/>
                <a:gd name="connsiteY0" fmla="*/ 0 h 266906"/>
                <a:gd name="connsiteX1" fmla="*/ 0 w 416106"/>
                <a:gd name="connsiteY1" fmla="*/ 250741 h 266906"/>
                <a:gd name="connsiteX2" fmla="*/ 16165 w 416106"/>
                <a:gd name="connsiteY2" fmla="*/ 266907 h 266906"/>
                <a:gd name="connsiteX3" fmla="*/ 399941 w 416106"/>
                <a:gd name="connsiteY3" fmla="*/ 266907 h 266906"/>
                <a:gd name="connsiteX4" fmla="*/ 416106 w 416106"/>
                <a:gd name="connsiteY4" fmla="*/ 250741 h 266906"/>
                <a:gd name="connsiteX5" fmla="*/ 416106 w 416106"/>
                <a:gd name="connsiteY5" fmla="*/ 0 h 266906"/>
                <a:gd name="connsiteX6" fmla="*/ 0 w 416106"/>
                <a:gd name="connsiteY6" fmla="*/ 0 h 266906"/>
                <a:gd name="connsiteX7" fmla="*/ 146206 w 416106"/>
                <a:gd name="connsiteY7" fmla="*/ 242958 h 266906"/>
                <a:gd name="connsiteX8" fmla="*/ 105853 w 416106"/>
                <a:gd name="connsiteY8" fmla="*/ 242958 h 266906"/>
                <a:gd name="connsiteX9" fmla="*/ 105853 w 416106"/>
                <a:gd name="connsiteY9" fmla="*/ 190391 h 266906"/>
                <a:gd name="connsiteX10" fmla="*/ 146206 w 416106"/>
                <a:gd name="connsiteY10" fmla="*/ 190391 h 266906"/>
                <a:gd name="connsiteX11" fmla="*/ 146206 w 416106"/>
                <a:gd name="connsiteY11" fmla="*/ 242958 h 266906"/>
                <a:gd name="connsiteX12" fmla="*/ 203204 w 416106"/>
                <a:gd name="connsiteY12" fmla="*/ 242958 h 266906"/>
                <a:gd name="connsiteX13" fmla="*/ 162850 w 416106"/>
                <a:gd name="connsiteY13" fmla="*/ 242958 h 266906"/>
                <a:gd name="connsiteX14" fmla="*/ 162850 w 416106"/>
                <a:gd name="connsiteY14" fmla="*/ 153390 h 266906"/>
                <a:gd name="connsiteX15" fmla="*/ 203204 w 416106"/>
                <a:gd name="connsiteY15" fmla="*/ 153390 h 266906"/>
                <a:gd name="connsiteX16" fmla="*/ 203204 w 416106"/>
                <a:gd name="connsiteY16" fmla="*/ 242958 h 266906"/>
                <a:gd name="connsiteX17" fmla="*/ 182368 w 416106"/>
                <a:gd name="connsiteY17" fmla="*/ 113516 h 266906"/>
                <a:gd name="connsiteX18" fmla="*/ 123694 w 416106"/>
                <a:gd name="connsiteY18" fmla="*/ 171591 h 266906"/>
                <a:gd name="connsiteX19" fmla="*/ 99746 w 416106"/>
                <a:gd name="connsiteY19" fmla="*/ 148242 h 266906"/>
                <a:gd name="connsiteX20" fmla="*/ 180931 w 416106"/>
                <a:gd name="connsiteY20" fmla="*/ 67774 h 266906"/>
                <a:gd name="connsiteX21" fmla="*/ 211466 w 416106"/>
                <a:gd name="connsiteY21" fmla="*/ 97471 h 266906"/>
                <a:gd name="connsiteX22" fmla="*/ 256250 w 416106"/>
                <a:gd name="connsiteY22" fmla="*/ 52567 h 266906"/>
                <a:gd name="connsiteX23" fmla="*/ 237211 w 416106"/>
                <a:gd name="connsiteY23" fmla="*/ 34127 h 266906"/>
                <a:gd name="connsiteX24" fmla="*/ 310254 w 416106"/>
                <a:gd name="connsiteY24" fmla="*/ 16764 h 266906"/>
                <a:gd name="connsiteX25" fmla="*/ 298878 w 416106"/>
                <a:gd name="connsiteY25" fmla="*/ 90526 h 266906"/>
                <a:gd name="connsiteX26" fmla="*/ 282713 w 416106"/>
                <a:gd name="connsiteY26" fmla="*/ 75438 h 266906"/>
                <a:gd name="connsiteX27" fmla="*/ 213621 w 416106"/>
                <a:gd name="connsiteY27" fmla="*/ 143931 h 266906"/>
                <a:gd name="connsiteX28" fmla="*/ 182488 w 416106"/>
                <a:gd name="connsiteY28" fmla="*/ 113636 h 266906"/>
                <a:gd name="connsiteX29" fmla="*/ 260321 w 416106"/>
                <a:gd name="connsiteY29" fmla="*/ 242958 h 266906"/>
                <a:gd name="connsiteX30" fmla="*/ 219968 w 416106"/>
                <a:gd name="connsiteY30" fmla="*/ 242958 h 266906"/>
                <a:gd name="connsiteX31" fmla="*/ 219968 w 416106"/>
                <a:gd name="connsiteY31" fmla="*/ 178417 h 266906"/>
                <a:gd name="connsiteX32" fmla="*/ 260321 w 416106"/>
                <a:gd name="connsiteY32" fmla="*/ 178417 h 266906"/>
                <a:gd name="connsiteX33" fmla="*/ 260321 w 416106"/>
                <a:gd name="connsiteY33" fmla="*/ 242958 h 266906"/>
                <a:gd name="connsiteX34" fmla="*/ 316480 w 416106"/>
                <a:gd name="connsiteY34" fmla="*/ 242958 h 266906"/>
                <a:gd name="connsiteX35" fmla="*/ 276127 w 416106"/>
                <a:gd name="connsiteY35" fmla="*/ 242958 h 266906"/>
                <a:gd name="connsiteX36" fmla="*/ 276127 w 416106"/>
                <a:gd name="connsiteY36" fmla="*/ 106930 h 266906"/>
                <a:gd name="connsiteX37" fmla="*/ 316480 w 416106"/>
                <a:gd name="connsiteY37" fmla="*/ 106930 h 266906"/>
                <a:gd name="connsiteX38" fmla="*/ 316480 w 416106"/>
                <a:gd name="connsiteY38" fmla="*/ 242958 h 26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6106" h="266906">
                  <a:moveTo>
                    <a:pt x="0" y="0"/>
                  </a:moveTo>
                  <a:lnTo>
                    <a:pt x="0" y="250741"/>
                  </a:lnTo>
                  <a:cubicBezTo>
                    <a:pt x="0" y="259722"/>
                    <a:pt x="7304" y="266907"/>
                    <a:pt x="16165" y="266907"/>
                  </a:cubicBezTo>
                  <a:lnTo>
                    <a:pt x="399941" y="266907"/>
                  </a:lnTo>
                  <a:cubicBezTo>
                    <a:pt x="408922" y="266907"/>
                    <a:pt x="416106" y="259722"/>
                    <a:pt x="416106" y="250741"/>
                  </a:cubicBezTo>
                  <a:lnTo>
                    <a:pt x="416106" y="0"/>
                  </a:lnTo>
                  <a:lnTo>
                    <a:pt x="0" y="0"/>
                  </a:lnTo>
                  <a:close/>
                  <a:moveTo>
                    <a:pt x="146206" y="242958"/>
                  </a:moveTo>
                  <a:lnTo>
                    <a:pt x="105853" y="242958"/>
                  </a:lnTo>
                  <a:lnTo>
                    <a:pt x="105853" y="190391"/>
                  </a:lnTo>
                  <a:lnTo>
                    <a:pt x="146206" y="190391"/>
                  </a:lnTo>
                  <a:lnTo>
                    <a:pt x="146206" y="242958"/>
                  </a:lnTo>
                  <a:close/>
                  <a:moveTo>
                    <a:pt x="203204" y="242958"/>
                  </a:moveTo>
                  <a:lnTo>
                    <a:pt x="162850" y="242958"/>
                  </a:lnTo>
                  <a:lnTo>
                    <a:pt x="162850" y="153390"/>
                  </a:lnTo>
                  <a:lnTo>
                    <a:pt x="203204" y="153390"/>
                  </a:lnTo>
                  <a:lnTo>
                    <a:pt x="203204" y="242958"/>
                  </a:lnTo>
                  <a:close/>
                  <a:moveTo>
                    <a:pt x="182368" y="113516"/>
                  </a:moveTo>
                  <a:lnTo>
                    <a:pt x="123694" y="171591"/>
                  </a:lnTo>
                  <a:lnTo>
                    <a:pt x="99746" y="148242"/>
                  </a:lnTo>
                  <a:lnTo>
                    <a:pt x="180931" y="67774"/>
                  </a:lnTo>
                  <a:lnTo>
                    <a:pt x="211466" y="97471"/>
                  </a:lnTo>
                  <a:lnTo>
                    <a:pt x="256250" y="52567"/>
                  </a:lnTo>
                  <a:lnTo>
                    <a:pt x="237211" y="34127"/>
                  </a:lnTo>
                  <a:lnTo>
                    <a:pt x="310254" y="16764"/>
                  </a:lnTo>
                  <a:lnTo>
                    <a:pt x="298878" y="90526"/>
                  </a:lnTo>
                  <a:lnTo>
                    <a:pt x="282713" y="75438"/>
                  </a:lnTo>
                  <a:lnTo>
                    <a:pt x="213621" y="143931"/>
                  </a:lnTo>
                  <a:lnTo>
                    <a:pt x="182488" y="113636"/>
                  </a:lnTo>
                  <a:close/>
                  <a:moveTo>
                    <a:pt x="260321" y="242958"/>
                  </a:moveTo>
                  <a:lnTo>
                    <a:pt x="219968" y="242958"/>
                  </a:lnTo>
                  <a:lnTo>
                    <a:pt x="219968" y="178417"/>
                  </a:lnTo>
                  <a:lnTo>
                    <a:pt x="260321" y="178417"/>
                  </a:lnTo>
                  <a:lnTo>
                    <a:pt x="260321" y="242958"/>
                  </a:lnTo>
                  <a:close/>
                  <a:moveTo>
                    <a:pt x="316480" y="242958"/>
                  </a:moveTo>
                  <a:lnTo>
                    <a:pt x="276127" y="242958"/>
                  </a:lnTo>
                  <a:lnTo>
                    <a:pt x="276127" y="106930"/>
                  </a:lnTo>
                  <a:lnTo>
                    <a:pt x="316480" y="106930"/>
                  </a:lnTo>
                  <a:lnTo>
                    <a:pt x="316480" y="242958"/>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aphic 23">
            <a:extLst>
              <a:ext uri="{FF2B5EF4-FFF2-40B4-BE49-F238E27FC236}">
                <a16:creationId xmlns:a16="http://schemas.microsoft.com/office/drawing/2014/main" id="{39491347-68E7-08AA-C7A8-F8D2883049D8}"/>
              </a:ext>
              <a:ext uri="{C183D7F6-B498-43B3-948B-1728B52AA6E4}">
                <adec:decorative xmlns:adec="http://schemas.microsoft.com/office/drawing/2017/decorative" val="1"/>
              </a:ext>
            </a:extLst>
          </p:cNvPr>
          <p:cNvGrpSpPr/>
          <p:nvPr/>
        </p:nvGrpSpPr>
        <p:grpSpPr>
          <a:xfrm>
            <a:off x="3166475" y="4935537"/>
            <a:ext cx="417099" cy="461867"/>
            <a:chOff x="2913063" y="4859337"/>
            <a:chExt cx="417099" cy="461867"/>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46" name="Freeform: Shape 145">
              <a:extLst>
                <a:ext uri="{FF2B5EF4-FFF2-40B4-BE49-F238E27FC236}">
                  <a16:creationId xmlns:a16="http://schemas.microsoft.com/office/drawing/2014/main" id="{13B550C5-75A0-C5FF-CAB9-CAB9D5A004DB}"/>
                </a:ext>
              </a:extLst>
            </p:cNvPr>
            <p:cNvSpPr/>
            <p:nvPr/>
          </p:nvSpPr>
          <p:spPr>
            <a:xfrm>
              <a:off x="2913063" y="5113559"/>
              <a:ext cx="207742" cy="207645"/>
            </a:xfrm>
            <a:custGeom>
              <a:avLst/>
              <a:gdLst>
                <a:gd name="connsiteX0" fmla="*/ 114681 w 207742"/>
                <a:gd name="connsiteY0" fmla="*/ 122491 h 207645"/>
                <a:gd name="connsiteX1" fmla="*/ 93440 w 207742"/>
                <a:gd name="connsiteY1" fmla="*/ 122682 h 207645"/>
                <a:gd name="connsiteX2" fmla="*/ 82677 w 207742"/>
                <a:gd name="connsiteY2" fmla="*/ 104394 h 207645"/>
                <a:gd name="connsiteX3" fmla="*/ 93155 w 207742"/>
                <a:gd name="connsiteY3" fmla="*/ 85915 h 207645"/>
                <a:gd name="connsiteX4" fmla="*/ 114395 w 207742"/>
                <a:gd name="connsiteY4" fmla="*/ 85725 h 207645"/>
                <a:gd name="connsiteX5" fmla="*/ 125159 w 207742"/>
                <a:gd name="connsiteY5" fmla="*/ 104013 h 207645"/>
                <a:gd name="connsiteX6" fmla="*/ 114681 w 207742"/>
                <a:gd name="connsiteY6" fmla="*/ 122491 h 207645"/>
                <a:gd name="connsiteX7" fmla="*/ 114681 w 207742"/>
                <a:gd name="connsiteY7" fmla="*/ 122491 h 207645"/>
                <a:gd name="connsiteX8" fmla="*/ 187643 w 207742"/>
                <a:gd name="connsiteY8" fmla="*/ 129445 h 207645"/>
                <a:gd name="connsiteX9" fmla="*/ 193739 w 207742"/>
                <a:gd name="connsiteY9" fmla="*/ 124968 h 207645"/>
                <a:gd name="connsiteX10" fmla="*/ 201359 w 207742"/>
                <a:gd name="connsiteY10" fmla="*/ 124968 h 207645"/>
                <a:gd name="connsiteX11" fmla="*/ 207740 w 207742"/>
                <a:gd name="connsiteY11" fmla="*/ 118682 h 207645"/>
                <a:gd name="connsiteX12" fmla="*/ 207740 w 207742"/>
                <a:gd name="connsiteY12" fmla="*/ 90107 h 207645"/>
                <a:gd name="connsiteX13" fmla="*/ 201549 w 207742"/>
                <a:gd name="connsiteY13" fmla="*/ 83725 h 207645"/>
                <a:gd name="connsiteX14" fmla="*/ 193929 w 207742"/>
                <a:gd name="connsiteY14" fmla="*/ 83725 h 207645"/>
                <a:gd name="connsiteX15" fmla="*/ 187833 w 207742"/>
                <a:gd name="connsiteY15" fmla="*/ 79153 h 207645"/>
                <a:gd name="connsiteX16" fmla="*/ 181070 w 207742"/>
                <a:gd name="connsiteY16" fmla="*/ 62579 h 207645"/>
                <a:gd name="connsiteX17" fmla="*/ 182213 w 207742"/>
                <a:gd name="connsiteY17" fmla="*/ 55055 h 207645"/>
                <a:gd name="connsiteX18" fmla="*/ 187643 w 207742"/>
                <a:gd name="connsiteY18" fmla="*/ 49720 h 207645"/>
                <a:gd name="connsiteX19" fmla="*/ 187643 w 207742"/>
                <a:gd name="connsiteY19" fmla="*/ 40767 h 207645"/>
                <a:gd name="connsiteX20" fmla="*/ 167545 w 207742"/>
                <a:gd name="connsiteY20" fmla="*/ 20574 h 207645"/>
                <a:gd name="connsiteX21" fmla="*/ 158591 w 207742"/>
                <a:gd name="connsiteY21" fmla="*/ 20574 h 207645"/>
                <a:gd name="connsiteX22" fmla="*/ 153162 w 207742"/>
                <a:gd name="connsiteY22" fmla="*/ 25908 h 207645"/>
                <a:gd name="connsiteX23" fmla="*/ 145637 w 207742"/>
                <a:gd name="connsiteY23" fmla="*/ 26956 h 207645"/>
                <a:gd name="connsiteX24" fmla="*/ 129159 w 207742"/>
                <a:gd name="connsiteY24" fmla="*/ 20098 h 207645"/>
                <a:gd name="connsiteX25" fmla="*/ 124682 w 207742"/>
                <a:gd name="connsiteY25" fmla="*/ 14002 h 207645"/>
                <a:gd name="connsiteX26" fmla="*/ 124682 w 207742"/>
                <a:gd name="connsiteY26" fmla="*/ 6382 h 207645"/>
                <a:gd name="connsiteX27" fmla="*/ 118301 w 207742"/>
                <a:gd name="connsiteY27" fmla="*/ 0 h 207645"/>
                <a:gd name="connsiteX28" fmla="*/ 89726 w 207742"/>
                <a:gd name="connsiteY28" fmla="*/ 0 h 207645"/>
                <a:gd name="connsiteX29" fmla="*/ 83344 w 207742"/>
                <a:gd name="connsiteY29" fmla="*/ 6382 h 207645"/>
                <a:gd name="connsiteX30" fmla="*/ 83344 w 207742"/>
                <a:gd name="connsiteY30" fmla="*/ 14002 h 207645"/>
                <a:gd name="connsiteX31" fmla="*/ 78867 w 207742"/>
                <a:gd name="connsiteY31" fmla="*/ 20098 h 207645"/>
                <a:gd name="connsiteX32" fmla="*/ 63627 w 207742"/>
                <a:gd name="connsiteY32" fmla="*/ 26289 h 207645"/>
                <a:gd name="connsiteX33" fmla="*/ 56102 w 207742"/>
                <a:gd name="connsiteY33" fmla="*/ 25051 h 207645"/>
                <a:gd name="connsiteX34" fmla="*/ 50768 w 207742"/>
                <a:gd name="connsiteY34" fmla="*/ 19621 h 207645"/>
                <a:gd name="connsiteX35" fmla="*/ 41815 w 207742"/>
                <a:gd name="connsiteY35" fmla="*/ 19526 h 207645"/>
                <a:gd name="connsiteX36" fmla="*/ 21336 w 207742"/>
                <a:gd name="connsiteY36" fmla="*/ 39433 h 207645"/>
                <a:gd name="connsiteX37" fmla="*/ 21241 w 207742"/>
                <a:gd name="connsiteY37" fmla="*/ 48387 h 207645"/>
                <a:gd name="connsiteX38" fmla="*/ 26575 w 207742"/>
                <a:gd name="connsiteY38" fmla="*/ 53816 h 207645"/>
                <a:gd name="connsiteX39" fmla="*/ 27527 w 207742"/>
                <a:gd name="connsiteY39" fmla="*/ 61341 h 207645"/>
                <a:gd name="connsiteX40" fmla="*/ 20479 w 207742"/>
                <a:gd name="connsiteY40" fmla="*/ 77724 h 207645"/>
                <a:gd name="connsiteX41" fmla="*/ 14383 w 207742"/>
                <a:gd name="connsiteY41" fmla="*/ 82201 h 207645"/>
                <a:gd name="connsiteX42" fmla="*/ 6763 w 207742"/>
                <a:gd name="connsiteY42" fmla="*/ 82201 h 207645"/>
                <a:gd name="connsiteX43" fmla="*/ 381 w 207742"/>
                <a:gd name="connsiteY43" fmla="*/ 88392 h 207645"/>
                <a:gd name="connsiteX44" fmla="*/ 0 w 207742"/>
                <a:gd name="connsiteY44" fmla="*/ 116967 h 207645"/>
                <a:gd name="connsiteX45" fmla="*/ 6287 w 207742"/>
                <a:gd name="connsiteY45" fmla="*/ 123349 h 207645"/>
                <a:gd name="connsiteX46" fmla="*/ 13907 w 207742"/>
                <a:gd name="connsiteY46" fmla="*/ 123349 h 207645"/>
                <a:gd name="connsiteX47" fmla="*/ 19907 w 207742"/>
                <a:gd name="connsiteY47" fmla="*/ 128016 h 207645"/>
                <a:gd name="connsiteX48" fmla="*/ 26575 w 207742"/>
                <a:gd name="connsiteY48" fmla="*/ 144589 h 207645"/>
                <a:gd name="connsiteX49" fmla="*/ 25432 w 207742"/>
                <a:gd name="connsiteY49" fmla="*/ 152019 h 207645"/>
                <a:gd name="connsiteX50" fmla="*/ 20003 w 207742"/>
                <a:gd name="connsiteY50" fmla="*/ 157353 h 207645"/>
                <a:gd name="connsiteX51" fmla="*/ 19907 w 207742"/>
                <a:gd name="connsiteY51" fmla="*/ 166307 h 207645"/>
                <a:gd name="connsiteX52" fmla="*/ 39910 w 207742"/>
                <a:gd name="connsiteY52" fmla="*/ 186690 h 207645"/>
                <a:gd name="connsiteX53" fmla="*/ 48863 w 207742"/>
                <a:gd name="connsiteY53" fmla="*/ 186690 h 207645"/>
                <a:gd name="connsiteX54" fmla="*/ 54293 w 207742"/>
                <a:gd name="connsiteY54" fmla="*/ 181356 h 207645"/>
                <a:gd name="connsiteX55" fmla="*/ 61817 w 207742"/>
                <a:gd name="connsiteY55" fmla="*/ 180308 h 207645"/>
                <a:gd name="connsiteX56" fmla="*/ 78296 w 207742"/>
                <a:gd name="connsiteY56" fmla="*/ 187261 h 207645"/>
                <a:gd name="connsiteX57" fmla="*/ 82772 w 207742"/>
                <a:gd name="connsiteY57" fmla="*/ 193358 h 207645"/>
                <a:gd name="connsiteX58" fmla="*/ 82772 w 207742"/>
                <a:gd name="connsiteY58" fmla="*/ 200978 h 207645"/>
                <a:gd name="connsiteX59" fmla="*/ 88964 w 207742"/>
                <a:gd name="connsiteY59" fmla="*/ 207359 h 207645"/>
                <a:gd name="connsiteX60" fmla="*/ 117539 w 207742"/>
                <a:gd name="connsiteY60" fmla="*/ 207645 h 207645"/>
                <a:gd name="connsiteX61" fmla="*/ 123920 w 207742"/>
                <a:gd name="connsiteY61" fmla="*/ 201359 h 207645"/>
                <a:gd name="connsiteX62" fmla="*/ 123920 w 207742"/>
                <a:gd name="connsiteY62" fmla="*/ 193738 h 207645"/>
                <a:gd name="connsiteX63" fmla="*/ 128588 w 207742"/>
                <a:gd name="connsiteY63" fmla="*/ 187738 h 207645"/>
                <a:gd name="connsiteX64" fmla="*/ 145161 w 207742"/>
                <a:gd name="connsiteY64" fmla="*/ 180975 h 207645"/>
                <a:gd name="connsiteX65" fmla="*/ 152686 w 207742"/>
                <a:gd name="connsiteY65" fmla="*/ 182118 h 207645"/>
                <a:gd name="connsiteX66" fmla="*/ 158020 w 207742"/>
                <a:gd name="connsiteY66" fmla="*/ 187547 h 207645"/>
                <a:gd name="connsiteX67" fmla="*/ 166973 w 207742"/>
                <a:gd name="connsiteY67" fmla="*/ 187547 h 207645"/>
                <a:gd name="connsiteX68" fmla="*/ 187262 w 207742"/>
                <a:gd name="connsiteY68" fmla="*/ 167450 h 207645"/>
                <a:gd name="connsiteX69" fmla="*/ 187262 w 207742"/>
                <a:gd name="connsiteY69" fmla="*/ 158496 h 207645"/>
                <a:gd name="connsiteX70" fmla="*/ 181928 w 207742"/>
                <a:gd name="connsiteY70" fmla="*/ 153067 h 207645"/>
                <a:gd name="connsiteX71" fmla="*/ 180880 w 207742"/>
                <a:gd name="connsiteY71" fmla="*/ 145542 h 207645"/>
                <a:gd name="connsiteX72" fmla="*/ 187833 w 207742"/>
                <a:gd name="connsiteY72" fmla="*/ 129064 h 207645"/>
                <a:gd name="connsiteX73" fmla="*/ 187833 w 207742"/>
                <a:gd name="connsiteY73" fmla="*/ 129064 h 20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7742" h="207645">
                  <a:moveTo>
                    <a:pt x="114681" y="122491"/>
                  </a:moveTo>
                  <a:lnTo>
                    <a:pt x="93440" y="122682"/>
                  </a:lnTo>
                  <a:lnTo>
                    <a:pt x="82677" y="104394"/>
                  </a:lnTo>
                  <a:lnTo>
                    <a:pt x="93155" y="85915"/>
                  </a:lnTo>
                  <a:lnTo>
                    <a:pt x="114395" y="85725"/>
                  </a:lnTo>
                  <a:lnTo>
                    <a:pt x="125159" y="104013"/>
                  </a:lnTo>
                  <a:lnTo>
                    <a:pt x="114681" y="122491"/>
                  </a:lnTo>
                  <a:lnTo>
                    <a:pt x="114681" y="122491"/>
                  </a:lnTo>
                  <a:close/>
                  <a:moveTo>
                    <a:pt x="187643" y="129445"/>
                  </a:moveTo>
                  <a:cubicBezTo>
                    <a:pt x="188500" y="126778"/>
                    <a:pt x="190976" y="124968"/>
                    <a:pt x="193739" y="124968"/>
                  </a:cubicBezTo>
                  <a:lnTo>
                    <a:pt x="201359" y="124968"/>
                  </a:lnTo>
                  <a:cubicBezTo>
                    <a:pt x="204883" y="124968"/>
                    <a:pt x="207740" y="122206"/>
                    <a:pt x="207740" y="118682"/>
                  </a:cubicBezTo>
                  <a:lnTo>
                    <a:pt x="207740" y="90107"/>
                  </a:lnTo>
                  <a:cubicBezTo>
                    <a:pt x="207836" y="86582"/>
                    <a:pt x="205073" y="83725"/>
                    <a:pt x="201549" y="83725"/>
                  </a:cubicBezTo>
                  <a:lnTo>
                    <a:pt x="193929" y="83725"/>
                  </a:lnTo>
                  <a:cubicBezTo>
                    <a:pt x="191167" y="83725"/>
                    <a:pt x="188690" y="81820"/>
                    <a:pt x="187833" y="79153"/>
                  </a:cubicBezTo>
                  <a:cubicBezTo>
                    <a:pt x="186119" y="73342"/>
                    <a:pt x="183833" y="67818"/>
                    <a:pt x="181070" y="62579"/>
                  </a:cubicBezTo>
                  <a:cubicBezTo>
                    <a:pt x="179737" y="60103"/>
                    <a:pt x="180213" y="57055"/>
                    <a:pt x="182213" y="55055"/>
                  </a:cubicBezTo>
                  <a:lnTo>
                    <a:pt x="187643" y="49720"/>
                  </a:lnTo>
                  <a:cubicBezTo>
                    <a:pt x="190119" y="47244"/>
                    <a:pt x="190119" y="43243"/>
                    <a:pt x="187643" y="40767"/>
                  </a:cubicBezTo>
                  <a:lnTo>
                    <a:pt x="167545" y="20574"/>
                  </a:lnTo>
                  <a:cubicBezTo>
                    <a:pt x="165068" y="18097"/>
                    <a:pt x="161068" y="18097"/>
                    <a:pt x="158591" y="20574"/>
                  </a:cubicBezTo>
                  <a:lnTo>
                    <a:pt x="153162" y="25908"/>
                  </a:lnTo>
                  <a:cubicBezTo>
                    <a:pt x="151162" y="27908"/>
                    <a:pt x="148114" y="28289"/>
                    <a:pt x="145637" y="26956"/>
                  </a:cubicBezTo>
                  <a:cubicBezTo>
                    <a:pt x="140399" y="24098"/>
                    <a:pt x="134874" y="21812"/>
                    <a:pt x="129159" y="20098"/>
                  </a:cubicBezTo>
                  <a:cubicBezTo>
                    <a:pt x="126492" y="19336"/>
                    <a:pt x="124682" y="16859"/>
                    <a:pt x="124682" y="14002"/>
                  </a:cubicBezTo>
                  <a:lnTo>
                    <a:pt x="124682" y="6382"/>
                  </a:lnTo>
                  <a:cubicBezTo>
                    <a:pt x="124682" y="2857"/>
                    <a:pt x="121825" y="0"/>
                    <a:pt x="118301" y="0"/>
                  </a:cubicBezTo>
                  <a:lnTo>
                    <a:pt x="89726" y="0"/>
                  </a:lnTo>
                  <a:cubicBezTo>
                    <a:pt x="86201" y="0"/>
                    <a:pt x="83344" y="2857"/>
                    <a:pt x="83344" y="6382"/>
                  </a:cubicBezTo>
                  <a:lnTo>
                    <a:pt x="83344" y="14002"/>
                  </a:lnTo>
                  <a:cubicBezTo>
                    <a:pt x="83344" y="16764"/>
                    <a:pt x="81534" y="19240"/>
                    <a:pt x="78867" y="20098"/>
                  </a:cubicBezTo>
                  <a:cubicBezTo>
                    <a:pt x="73533" y="21717"/>
                    <a:pt x="68485" y="23813"/>
                    <a:pt x="63627" y="26289"/>
                  </a:cubicBezTo>
                  <a:cubicBezTo>
                    <a:pt x="61151" y="27622"/>
                    <a:pt x="58103" y="27146"/>
                    <a:pt x="56102" y="25051"/>
                  </a:cubicBezTo>
                  <a:lnTo>
                    <a:pt x="50768" y="19621"/>
                  </a:lnTo>
                  <a:cubicBezTo>
                    <a:pt x="48292" y="17145"/>
                    <a:pt x="44291" y="17050"/>
                    <a:pt x="41815" y="19526"/>
                  </a:cubicBezTo>
                  <a:lnTo>
                    <a:pt x="21336" y="39433"/>
                  </a:lnTo>
                  <a:cubicBezTo>
                    <a:pt x="18860" y="41910"/>
                    <a:pt x="18764" y="45910"/>
                    <a:pt x="21241" y="48387"/>
                  </a:cubicBezTo>
                  <a:lnTo>
                    <a:pt x="26575" y="53816"/>
                  </a:lnTo>
                  <a:cubicBezTo>
                    <a:pt x="28480" y="55816"/>
                    <a:pt x="28956" y="58864"/>
                    <a:pt x="27527" y="61341"/>
                  </a:cubicBezTo>
                  <a:cubicBezTo>
                    <a:pt x="24670" y="66484"/>
                    <a:pt x="22289" y="72009"/>
                    <a:pt x="20479" y="77724"/>
                  </a:cubicBezTo>
                  <a:cubicBezTo>
                    <a:pt x="19622" y="80391"/>
                    <a:pt x="17145" y="82201"/>
                    <a:pt x="14383" y="82201"/>
                  </a:cubicBezTo>
                  <a:lnTo>
                    <a:pt x="6763" y="82201"/>
                  </a:lnTo>
                  <a:cubicBezTo>
                    <a:pt x="3239" y="82106"/>
                    <a:pt x="381" y="84868"/>
                    <a:pt x="381" y="88392"/>
                  </a:cubicBezTo>
                  <a:lnTo>
                    <a:pt x="0" y="116967"/>
                  </a:lnTo>
                  <a:cubicBezTo>
                    <a:pt x="0" y="120491"/>
                    <a:pt x="2762" y="123349"/>
                    <a:pt x="6287" y="123349"/>
                  </a:cubicBezTo>
                  <a:lnTo>
                    <a:pt x="13907" y="123349"/>
                  </a:lnTo>
                  <a:cubicBezTo>
                    <a:pt x="16669" y="123444"/>
                    <a:pt x="19145" y="125349"/>
                    <a:pt x="19907" y="128016"/>
                  </a:cubicBezTo>
                  <a:cubicBezTo>
                    <a:pt x="21527" y="133826"/>
                    <a:pt x="23813" y="139351"/>
                    <a:pt x="26575" y="144589"/>
                  </a:cubicBezTo>
                  <a:cubicBezTo>
                    <a:pt x="27908" y="147066"/>
                    <a:pt x="27432" y="150114"/>
                    <a:pt x="25432" y="152019"/>
                  </a:cubicBezTo>
                  <a:lnTo>
                    <a:pt x="20003" y="157353"/>
                  </a:lnTo>
                  <a:cubicBezTo>
                    <a:pt x="17526" y="159830"/>
                    <a:pt x="17431" y="163830"/>
                    <a:pt x="19907" y="166307"/>
                  </a:cubicBezTo>
                  <a:lnTo>
                    <a:pt x="39910" y="186690"/>
                  </a:lnTo>
                  <a:cubicBezTo>
                    <a:pt x="42386" y="189166"/>
                    <a:pt x="46387" y="189262"/>
                    <a:pt x="48863" y="186690"/>
                  </a:cubicBezTo>
                  <a:lnTo>
                    <a:pt x="54293" y="181356"/>
                  </a:lnTo>
                  <a:cubicBezTo>
                    <a:pt x="56293" y="179356"/>
                    <a:pt x="59341" y="178975"/>
                    <a:pt x="61817" y="180308"/>
                  </a:cubicBezTo>
                  <a:cubicBezTo>
                    <a:pt x="66961" y="183166"/>
                    <a:pt x="72485" y="185547"/>
                    <a:pt x="78296" y="187261"/>
                  </a:cubicBezTo>
                  <a:cubicBezTo>
                    <a:pt x="80963" y="188119"/>
                    <a:pt x="82772" y="190595"/>
                    <a:pt x="82772" y="193358"/>
                  </a:cubicBezTo>
                  <a:lnTo>
                    <a:pt x="82772" y="200978"/>
                  </a:lnTo>
                  <a:cubicBezTo>
                    <a:pt x="82772" y="204502"/>
                    <a:pt x="85534" y="207359"/>
                    <a:pt x="88964" y="207359"/>
                  </a:cubicBezTo>
                  <a:lnTo>
                    <a:pt x="117539" y="207645"/>
                  </a:lnTo>
                  <a:cubicBezTo>
                    <a:pt x="121063" y="207645"/>
                    <a:pt x="123920" y="204883"/>
                    <a:pt x="123920" y="201359"/>
                  </a:cubicBezTo>
                  <a:lnTo>
                    <a:pt x="123920" y="193738"/>
                  </a:lnTo>
                  <a:cubicBezTo>
                    <a:pt x="123920" y="190976"/>
                    <a:pt x="125825" y="188500"/>
                    <a:pt x="128588" y="187738"/>
                  </a:cubicBezTo>
                  <a:cubicBezTo>
                    <a:pt x="134398" y="186023"/>
                    <a:pt x="139922" y="183833"/>
                    <a:pt x="145161" y="180975"/>
                  </a:cubicBezTo>
                  <a:cubicBezTo>
                    <a:pt x="147638" y="179641"/>
                    <a:pt x="150686" y="180118"/>
                    <a:pt x="152686" y="182118"/>
                  </a:cubicBezTo>
                  <a:lnTo>
                    <a:pt x="158020" y="187547"/>
                  </a:lnTo>
                  <a:cubicBezTo>
                    <a:pt x="160496" y="190024"/>
                    <a:pt x="164497" y="190024"/>
                    <a:pt x="166973" y="187547"/>
                  </a:cubicBezTo>
                  <a:lnTo>
                    <a:pt x="187262" y="167450"/>
                  </a:lnTo>
                  <a:cubicBezTo>
                    <a:pt x="189738" y="164973"/>
                    <a:pt x="189738" y="160973"/>
                    <a:pt x="187262" y="158496"/>
                  </a:cubicBezTo>
                  <a:lnTo>
                    <a:pt x="181928" y="153067"/>
                  </a:lnTo>
                  <a:cubicBezTo>
                    <a:pt x="179927" y="151066"/>
                    <a:pt x="179546" y="148018"/>
                    <a:pt x="180880" y="145542"/>
                  </a:cubicBezTo>
                  <a:cubicBezTo>
                    <a:pt x="183737" y="140303"/>
                    <a:pt x="186023" y="134874"/>
                    <a:pt x="187833" y="129064"/>
                  </a:cubicBezTo>
                  <a:lnTo>
                    <a:pt x="187833" y="1290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6899A3-E380-D464-9FD7-61841C5425FE}"/>
                </a:ext>
              </a:extLst>
            </p:cNvPr>
            <p:cNvSpPr/>
            <p:nvPr/>
          </p:nvSpPr>
          <p:spPr>
            <a:xfrm>
              <a:off x="3030696" y="4859337"/>
              <a:ext cx="276891" cy="276510"/>
            </a:xfrm>
            <a:custGeom>
              <a:avLst/>
              <a:gdLst>
                <a:gd name="connsiteX0" fmla="*/ 100679 w 276891"/>
                <a:gd name="connsiteY0" fmla="*/ 138589 h 276510"/>
                <a:gd name="connsiteX1" fmla="*/ 119348 w 276891"/>
                <a:gd name="connsiteY1" fmla="*/ 105537 h 276510"/>
                <a:gd name="connsiteX2" fmla="*/ 157258 w 276891"/>
                <a:gd name="connsiteY2" fmla="*/ 105251 h 276510"/>
                <a:gd name="connsiteX3" fmla="*/ 176498 w 276891"/>
                <a:gd name="connsiteY3" fmla="*/ 137922 h 276510"/>
                <a:gd name="connsiteX4" fmla="*/ 157829 w 276891"/>
                <a:gd name="connsiteY4" fmla="*/ 170974 h 276510"/>
                <a:gd name="connsiteX5" fmla="*/ 119920 w 276891"/>
                <a:gd name="connsiteY5" fmla="*/ 171260 h 276510"/>
                <a:gd name="connsiteX6" fmla="*/ 100679 w 276891"/>
                <a:gd name="connsiteY6" fmla="*/ 138589 h 276510"/>
                <a:gd name="connsiteX7" fmla="*/ 100679 w 276891"/>
                <a:gd name="connsiteY7" fmla="*/ 138589 h 276510"/>
                <a:gd name="connsiteX8" fmla="*/ 118586 w 276891"/>
                <a:gd name="connsiteY8" fmla="*/ 276225 h 276510"/>
                <a:gd name="connsiteX9" fmla="*/ 156591 w 276891"/>
                <a:gd name="connsiteY9" fmla="*/ 276511 h 276510"/>
                <a:gd name="connsiteX10" fmla="*/ 165068 w 276891"/>
                <a:gd name="connsiteY10" fmla="*/ 268129 h 276510"/>
                <a:gd name="connsiteX11" fmla="*/ 165068 w 276891"/>
                <a:gd name="connsiteY11" fmla="*/ 258032 h 276510"/>
                <a:gd name="connsiteX12" fmla="*/ 171260 w 276891"/>
                <a:gd name="connsiteY12" fmla="*/ 250031 h 276510"/>
                <a:gd name="connsiteX13" fmla="*/ 193262 w 276891"/>
                <a:gd name="connsiteY13" fmla="*/ 241078 h 276510"/>
                <a:gd name="connsiteX14" fmla="*/ 203263 w 276891"/>
                <a:gd name="connsiteY14" fmla="*/ 242602 h 276510"/>
                <a:gd name="connsiteX15" fmla="*/ 210407 w 276891"/>
                <a:gd name="connsiteY15" fmla="*/ 249841 h 276510"/>
                <a:gd name="connsiteX16" fmla="*/ 222313 w 276891"/>
                <a:gd name="connsiteY16" fmla="*/ 249841 h 276510"/>
                <a:gd name="connsiteX17" fmla="*/ 249364 w 276891"/>
                <a:gd name="connsiteY17" fmla="*/ 223171 h 276510"/>
                <a:gd name="connsiteX18" fmla="*/ 249364 w 276891"/>
                <a:gd name="connsiteY18" fmla="*/ 211265 h 276510"/>
                <a:gd name="connsiteX19" fmla="*/ 242221 w 276891"/>
                <a:gd name="connsiteY19" fmla="*/ 204026 h 276510"/>
                <a:gd name="connsiteX20" fmla="*/ 240792 w 276891"/>
                <a:gd name="connsiteY20" fmla="*/ 194024 h 276510"/>
                <a:gd name="connsiteX21" fmla="*/ 250031 w 276891"/>
                <a:gd name="connsiteY21" fmla="*/ 172117 h 276510"/>
                <a:gd name="connsiteX22" fmla="*/ 258128 w 276891"/>
                <a:gd name="connsiteY22" fmla="*/ 166116 h 276510"/>
                <a:gd name="connsiteX23" fmla="*/ 268224 w 276891"/>
                <a:gd name="connsiteY23" fmla="*/ 166116 h 276510"/>
                <a:gd name="connsiteX24" fmla="*/ 276701 w 276891"/>
                <a:gd name="connsiteY24" fmla="*/ 157734 h 276510"/>
                <a:gd name="connsiteX25" fmla="*/ 276892 w 276891"/>
                <a:gd name="connsiteY25" fmla="*/ 119729 h 276510"/>
                <a:gd name="connsiteX26" fmla="*/ 268510 w 276891"/>
                <a:gd name="connsiteY26" fmla="*/ 111252 h 276510"/>
                <a:gd name="connsiteX27" fmla="*/ 258413 w 276891"/>
                <a:gd name="connsiteY27" fmla="*/ 111252 h 276510"/>
                <a:gd name="connsiteX28" fmla="*/ 250317 w 276891"/>
                <a:gd name="connsiteY28" fmla="*/ 105156 h 276510"/>
                <a:gd name="connsiteX29" fmla="*/ 241268 w 276891"/>
                <a:gd name="connsiteY29" fmla="*/ 83153 h 276510"/>
                <a:gd name="connsiteX30" fmla="*/ 242792 w 276891"/>
                <a:gd name="connsiteY30" fmla="*/ 73152 h 276510"/>
                <a:gd name="connsiteX31" fmla="*/ 249936 w 276891"/>
                <a:gd name="connsiteY31" fmla="*/ 66008 h 276510"/>
                <a:gd name="connsiteX32" fmla="*/ 249936 w 276891"/>
                <a:gd name="connsiteY32" fmla="*/ 54102 h 276510"/>
                <a:gd name="connsiteX33" fmla="*/ 223171 w 276891"/>
                <a:gd name="connsiteY33" fmla="*/ 27241 h 276510"/>
                <a:gd name="connsiteX34" fmla="*/ 211264 w 276891"/>
                <a:gd name="connsiteY34" fmla="*/ 27241 h 276510"/>
                <a:gd name="connsiteX35" fmla="*/ 204121 w 276891"/>
                <a:gd name="connsiteY35" fmla="*/ 34385 h 276510"/>
                <a:gd name="connsiteX36" fmla="*/ 194119 w 276891"/>
                <a:gd name="connsiteY36" fmla="*/ 35814 h 276510"/>
                <a:gd name="connsiteX37" fmla="*/ 172117 w 276891"/>
                <a:gd name="connsiteY37" fmla="*/ 26670 h 276510"/>
                <a:gd name="connsiteX38" fmla="*/ 166116 w 276891"/>
                <a:gd name="connsiteY38" fmla="*/ 18574 h 276510"/>
                <a:gd name="connsiteX39" fmla="*/ 166116 w 276891"/>
                <a:gd name="connsiteY39" fmla="*/ 8477 h 276510"/>
                <a:gd name="connsiteX40" fmla="*/ 157639 w 276891"/>
                <a:gd name="connsiteY40" fmla="*/ 0 h 276510"/>
                <a:gd name="connsiteX41" fmla="*/ 119634 w 276891"/>
                <a:gd name="connsiteY41" fmla="*/ 0 h 276510"/>
                <a:gd name="connsiteX42" fmla="*/ 111157 w 276891"/>
                <a:gd name="connsiteY42" fmla="*/ 8477 h 276510"/>
                <a:gd name="connsiteX43" fmla="*/ 111157 w 276891"/>
                <a:gd name="connsiteY43" fmla="*/ 18574 h 276510"/>
                <a:gd name="connsiteX44" fmla="*/ 105156 w 276891"/>
                <a:gd name="connsiteY44" fmla="*/ 26670 h 276510"/>
                <a:gd name="connsiteX45" fmla="*/ 84868 w 276891"/>
                <a:gd name="connsiteY45" fmla="*/ 34862 h 276510"/>
                <a:gd name="connsiteX46" fmla="*/ 74866 w 276891"/>
                <a:gd name="connsiteY46" fmla="*/ 33242 h 276510"/>
                <a:gd name="connsiteX47" fmla="*/ 67818 w 276891"/>
                <a:gd name="connsiteY47" fmla="*/ 26003 h 276510"/>
                <a:gd name="connsiteX48" fmla="*/ 55816 w 276891"/>
                <a:gd name="connsiteY48" fmla="*/ 25813 h 276510"/>
                <a:gd name="connsiteX49" fmla="*/ 28575 w 276891"/>
                <a:gd name="connsiteY49" fmla="*/ 52292 h 276510"/>
                <a:gd name="connsiteX50" fmla="*/ 28384 w 276891"/>
                <a:gd name="connsiteY50" fmla="*/ 64198 h 276510"/>
                <a:gd name="connsiteX51" fmla="*/ 35433 w 276891"/>
                <a:gd name="connsiteY51" fmla="*/ 71438 h 276510"/>
                <a:gd name="connsiteX52" fmla="*/ 36766 w 276891"/>
                <a:gd name="connsiteY52" fmla="*/ 81439 h 276510"/>
                <a:gd name="connsiteX53" fmla="*/ 27337 w 276891"/>
                <a:gd name="connsiteY53" fmla="*/ 103251 h 276510"/>
                <a:gd name="connsiteX54" fmla="*/ 19145 w 276891"/>
                <a:gd name="connsiteY54" fmla="*/ 109157 h 276510"/>
                <a:gd name="connsiteX55" fmla="*/ 9049 w 276891"/>
                <a:gd name="connsiteY55" fmla="*/ 109157 h 276510"/>
                <a:gd name="connsiteX56" fmla="*/ 476 w 276891"/>
                <a:gd name="connsiteY56" fmla="*/ 117348 h 276510"/>
                <a:gd name="connsiteX57" fmla="*/ 0 w 276891"/>
                <a:gd name="connsiteY57" fmla="*/ 155353 h 276510"/>
                <a:gd name="connsiteX58" fmla="*/ 8382 w 276891"/>
                <a:gd name="connsiteY58" fmla="*/ 163925 h 276510"/>
                <a:gd name="connsiteX59" fmla="*/ 18478 w 276891"/>
                <a:gd name="connsiteY59" fmla="*/ 163925 h 276510"/>
                <a:gd name="connsiteX60" fmla="*/ 26479 w 276891"/>
                <a:gd name="connsiteY60" fmla="*/ 170117 h 276510"/>
                <a:gd name="connsiteX61" fmla="*/ 35338 w 276891"/>
                <a:gd name="connsiteY61" fmla="*/ 192215 h 276510"/>
                <a:gd name="connsiteX62" fmla="*/ 33814 w 276891"/>
                <a:gd name="connsiteY62" fmla="*/ 202121 h 276510"/>
                <a:gd name="connsiteX63" fmla="*/ 26575 w 276891"/>
                <a:gd name="connsiteY63" fmla="*/ 209264 h 276510"/>
                <a:gd name="connsiteX64" fmla="*/ 26479 w 276891"/>
                <a:gd name="connsiteY64" fmla="*/ 221171 h 276510"/>
                <a:gd name="connsiteX65" fmla="*/ 53054 w 276891"/>
                <a:gd name="connsiteY65" fmla="*/ 248317 h 276510"/>
                <a:gd name="connsiteX66" fmla="*/ 64960 w 276891"/>
                <a:gd name="connsiteY66" fmla="*/ 248412 h 276510"/>
                <a:gd name="connsiteX67" fmla="*/ 72200 w 276891"/>
                <a:gd name="connsiteY67" fmla="*/ 241268 h 276510"/>
                <a:gd name="connsiteX68" fmla="*/ 82201 w 276891"/>
                <a:gd name="connsiteY68" fmla="*/ 239935 h 276510"/>
                <a:gd name="connsiteX69" fmla="*/ 104108 w 276891"/>
                <a:gd name="connsiteY69" fmla="*/ 249269 h 276510"/>
                <a:gd name="connsiteX70" fmla="*/ 110014 w 276891"/>
                <a:gd name="connsiteY70" fmla="*/ 257366 h 276510"/>
                <a:gd name="connsiteX71" fmla="*/ 110014 w 276891"/>
                <a:gd name="connsiteY71" fmla="*/ 267462 h 276510"/>
                <a:gd name="connsiteX72" fmla="*/ 118301 w 276891"/>
                <a:gd name="connsiteY72" fmla="*/ 275939 h 276510"/>
                <a:gd name="connsiteX73" fmla="*/ 118301 w 276891"/>
                <a:gd name="connsiteY73" fmla="*/ 275939 h 2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76891" h="276510">
                  <a:moveTo>
                    <a:pt x="100679" y="138589"/>
                  </a:moveTo>
                  <a:lnTo>
                    <a:pt x="119348" y="105537"/>
                  </a:lnTo>
                  <a:lnTo>
                    <a:pt x="157258" y="105251"/>
                  </a:lnTo>
                  <a:lnTo>
                    <a:pt x="176498" y="137922"/>
                  </a:lnTo>
                  <a:lnTo>
                    <a:pt x="157829" y="170974"/>
                  </a:lnTo>
                  <a:lnTo>
                    <a:pt x="119920" y="171260"/>
                  </a:lnTo>
                  <a:lnTo>
                    <a:pt x="100679" y="138589"/>
                  </a:lnTo>
                  <a:lnTo>
                    <a:pt x="100679" y="138589"/>
                  </a:lnTo>
                  <a:close/>
                  <a:moveTo>
                    <a:pt x="118586" y="276225"/>
                  </a:moveTo>
                  <a:lnTo>
                    <a:pt x="156591" y="276511"/>
                  </a:lnTo>
                  <a:cubicBezTo>
                    <a:pt x="161258" y="276511"/>
                    <a:pt x="165068" y="272796"/>
                    <a:pt x="165068" y="268129"/>
                  </a:cubicBezTo>
                  <a:lnTo>
                    <a:pt x="165068" y="258032"/>
                  </a:lnTo>
                  <a:cubicBezTo>
                    <a:pt x="165164" y="254318"/>
                    <a:pt x="167640" y="251079"/>
                    <a:pt x="171260" y="250031"/>
                  </a:cubicBezTo>
                  <a:cubicBezTo>
                    <a:pt x="178975" y="247841"/>
                    <a:pt x="186309" y="244793"/>
                    <a:pt x="193262" y="241078"/>
                  </a:cubicBezTo>
                  <a:cubicBezTo>
                    <a:pt x="196596" y="239363"/>
                    <a:pt x="200597" y="239935"/>
                    <a:pt x="203263" y="242602"/>
                  </a:cubicBezTo>
                  <a:lnTo>
                    <a:pt x="210407" y="249841"/>
                  </a:lnTo>
                  <a:cubicBezTo>
                    <a:pt x="213646" y="253175"/>
                    <a:pt x="219075" y="253175"/>
                    <a:pt x="222313" y="249841"/>
                  </a:cubicBezTo>
                  <a:lnTo>
                    <a:pt x="249364" y="223171"/>
                  </a:lnTo>
                  <a:cubicBezTo>
                    <a:pt x="252698" y="219932"/>
                    <a:pt x="252698" y="214503"/>
                    <a:pt x="249364" y="211265"/>
                  </a:cubicBezTo>
                  <a:lnTo>
                    <a:pt x="242221" y="204026"/>
                  </a:lnTo>
                  <a:cubicBezTo>
                    <a:pt x="239554" y="201359"/>
                    <a:pt x="239078" y="197358"/>
                    <a:pt x="240792" y="194024"/>
                  </a:cubicBezTo>
                  <a:cubicBezTo>
                    <a:pt x="244602" y="187071"/>
                    <a:pt x="247650" y="179737"/>
                    <a:pt x="250031" y="172117"/>
                  </a:cubicBezTo>
                  <a:cubicBezTo>
                    <a:pt x="251079" y="168593"/>
                    <a:pt x="254413" y="166116"/>
                    <a:pt x="258128" y="166116"/>
                  </a:cubicBezTo>
                  <a:lnTo>
                    <a:pt x="268224" y="166116"/>
                  </a:lnTo>
                  <a:cubicBezTo>
                    <a:pt x="272891" y="166116"/>
                    <a:pt x="276701" y="162401"/>
                    <a:pt x="276701" y="157734"/>
                  </a:cubicBezTo>
                  <a:lnTo>
                    <a:pt x="276892" y="119729"/>
                  </a:lnTo>
                  <a:cubicBezTo>
                    <a:pt x="276892" y="115062"/>
                    <a:pt x="273177" y="111252"/>
                    <a:pt x="268510" y="111252"/>
                  </a:cubicBezTo>
                  <a:lnTo>
                    <a:pt x="258413" y="111252"/>
                  </a:lnTo>
                  <a:cubicBezTo>
                    <a:pt x="254699" y="111252"/>
                    <a:pt x="251460" y="108776"/>
                    <a:pt x="250317" y="105156"/>
                  </a:cubicBezTo>
                  <a:cubicBezTo>
                    <a:pt x="248031" y="97441"/>
                    <a:pt x="244983" y="90107"/>
                    <a:pt x="241268" y="83153"/>
                  </a:cubicBezTo>
                  <a:cubicBezTo>
                    <a:pt x="239459" y="79915"/>
                    <a:pt x="240125" y="75819"/>
                    <a:pt x="242792" y="73152"/>
                  </a:cubicBezTo>
                  <a:lnTo>
                    <a:pt x="249936" y="66008"/>
                  </a:lnTo>
                  <a:cubicBezTo>
                    <a:pt x="253270" y="62675"/>
                    <a:pt x="253270" y="57341"/>
                    <a:pt x="249936" y="54102"/>
                  </a:cubicBezTo>
                  <a:lnTo>
                    <a:pt x="223171" y="27241"/>
                  </a:lnTo>
                  <a:cubicBezTo>
                    <a:pt x="219932" y="23908"/>
                    <a:pt x="214503" y="23908"/>
                    <a:pt x="211264" y="27241"/>
                  </a:cubicBezTo>
                  <a:lnTo>
                    <a:pt x="204121" y="34385"/>
                  </a:lnTo>
                  <a:cubicBezTo>
                    <a:pt x="201454" y="37052"/>
                    <a:pt x="197453" y="37624"/>
                    <a:pt x="194119" y="35814"/>
                  </a:cubicBezTo>
                  <a:cubicBezTo>
                    <a:pt x="187166" y="32099"/>
                    <a:pt x="179832" y="28956"/>
                    <a:pt x="172117" y="26670"/>
                  </a:cubicBezTo>
                  <a:cubicBezTo>
                    <a:pt x="168592" y="25622"/>
                    <a:pt x="166116" y="22289"/>
                    <a:pt x="166116" y="18574"/>
                  </a:cubicBezTo>
                  <a:lnTo>
                    <a:pt x="166116" y="8477"/>
                  </a:lnTo>
                  <a:cubicBezTo>
                    <a:pt x="166116" y="3810"/>
                    <a:pt x="162306" y="0"/>
                    <a:pt x="157639" y="0"/>
                  </a:cubicBezTo>
                  <a:lnTo>
                    <a:pt x="119634" y="0"/>
                  </a:lnTo>
                  <a:cubicBezTo>
                    <a:pt x="114967" y="0"/>
                    <a:pt x="111157" y="3810"/>
                    <a:pt x="111157" y="8477"/>
                  </a:cubicBezTo>
                  <a:lnTo>
                    <a:pt x="111157" y="18574"/>
                  </a:lnTo>
                  <a:cubicBezTo>
                    <a:pt x="111157" y="22289"/>
                    <a:pt x="108680" y="25622"/>
                    <a:pt x="105156" y="26670"/>
                  </a:cubicBezTo>
                  <a:cubicBezTo>
                    <a:pt x="98107" y="28766"/>
                    <a:pt x="91345" y="31528"/>
                    <a:pt x="84868" y="34862"/>
                  </a:cubicBezTo>
                  <a:cubicBezTo>
                    <a:pt x="81534" y="36576"/>
                    <a:pt x="77533" y="35909"/>
                    <a:pt x="74866" y="33242"/>
                  </a:cubicBezTo>
                  <a:lnTo>
                    <a:pt x="67818" y="26003"/>
                  </a:lnTo>
                  <a:cubicBezTo>
                    <a:pt x="64579" y="22670"/>
                    <a:pt x="59245" y="22574"/>
                    <a:pt x="55816" y="25813"/>
                  </a:cubicBezTo>
                  <a:lnTo>
                    <a:pt x="28575" y="52292"/>
                  </a:lnTo>
                  <a:cubicBezTo>
                    <a:pt x="25241" y="55531"/>
                    <a:pt x="25146" y="60865"/>
                    <a:pt x="28384" y="64198"/>
                  </a:cubicBezTo>
                  <a:lnTo>
                    <a:pt x="35433" y="71438"/>
                  </a:lnTo>
                  <a:cubicBezTo>
                    <a:pt x="38005" y="74105"/>
                    <a:pt x="38576" y="78200"/>
                    <a:pt x="36766" y="81439"/>
                  </a:cubicBezTo>
                  <a:cubicBezTo>
                    <a:pt x="32957" y="88297"/>
                    <a:pt x="29718" y="95631"/>
                    <a:pt x="27337" y="103251"/>
                  </a:cubicBezTo>
                  <a:cubicBezTo>
                    <a:pt x="26194" y="106775"/>
                    <a:pt x="22955" y="109157"/>
                    <a:pt x="19145" y="109157"/>
                  </a:cubicBezTo>
                  <a:lnTo>
                    <a:pt x="9049" y="109157"/>
                  </a:lnTo>
                  <a:cubicBezTo>
                    <a:pt x="4382" y="108966"/>
                    <a:pt x="571" y="112681"/>
                    <a:pt x="476" y="117348"/>
                  </a:cubicBezTo>
                  <a:lnTo>
                    <a:pt x="0" y="155353"/>
                  </a:lnTo>
                  <a:cubicBezTo>
                    <a:pt x="0" y="160020"/>
                    <a:pt x="3715" y="163830"/>
                    <a:pt x="8382" y="163925"/>
                  </a:cubicBezTo>
                  <a:lnTo>
                    <a:pt x="18478" y="163925"/>
                  </a:lnTo>
                  <a:cubicBezTo>
                    <a:pt x="22193" y="164116"/>
                    <a:pt x="25432" y="166592"/>
                    <a:pt x="26479" y="170117"/>
                  </a:cubicBezTo>
                  <a:cubicBezTo>
                    <a:pt x="28670" y="177832"/>
                    <a:pt x="31623" y="185261"/>
                    <a:pt x="35338" y="192215"/>
                  </a:cubicBezTo>
                  <a:cubicBezTo>
                    <a:pt x="37052" y="195548"/>
                    <a:pt x="36481" y="199549"/>
                    <a:pt x="33814" y="202121"/>
                  </a:cubicBezTo>
                  <a:lnTo>
                    <a:pt x="26575" y="209264"/>
                  </a:lnTo>
                  <a:cubicBezTo>
                    <a:pt x="23241" y="212503"/>
                    <a:pt x="23146" y="217837"/>
                    <a:pt x="26479" y="221171"/>
                  </a:cubicBezTo>
                  <a:lnTo>
                    <a:pt x="53054" y="248317"/>
                  </a:lnTo>
                  <a:cubicBezTo>
                    <a:pt x="56293" y="251651"/>
                    <a:pt x="61722" y="251746"/>
                    <a:pt x="64960" y="248412"/>
                  </a:cubicBezTo>
                  <a:lnTo>
                    <a:pt x="72200" y="241268"/>
                  </a:lnTo>
                  <a:cubicBezTo>
                    <a:pt x="74866" y="238697"/>
                    <a:pt x="78962" y="238125"/>
                    <a:pt x="82201" y="239935"/>
                  </a:cubicBezTo>
                  <a:cubicBezTo>
                    <a:pt x="89154" y="243745"/>
                    <a:pt x="96393" y="246888"/>
                    <a:pt x="104108" y="249269"/>
                  </a:cubicBezTo>
                  <a:cubicBezTo>
                    <a:pt x="107632" y="250317"/>
                    <a:pt x="110109" y="253651"/>
                    <a:pt x="110014" y="257366"/>
                  </a:cubicBezTo>
                  <a:lnTo>
                    <a:pt x="110014" y="267462"/>
                  </a:lnTo>
                  <a:cubicBezTo>
                    <a:pt x="109918" y="272129"/>
                    <a:pt x="113633" y="275939"/>
                    <a:pt x="118301" y="275939"/>
                  </a:cubicBezTo>
                  <a:lnTo>
                    <a:pt x="118301" y="275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4696E8C-F33F-BE34-ABA4-41B808CA5E19}"/>
                </a:ext>
              </a:extLst>
            </p:cNvPr>
            <p:cNvSpPr/>
            <p:nvPr/>
          </p:nvSpPr>
          <p:spPr>
            <a:xfrm>
              <a:off x="2965069" y="4877747"/>
              <a:ext cx="68838" cy="212284"/>
            </a:xfrm>
            <a:custGeom>
              <a:avLst/>
              <a:gdLst>
                <a:gd name="connsiteX0" fmla="*/ 46672 w 68838"/>
                <a:gd name="connsiteY0" fmla="*/ 212189 h 212284"/>
                <a:gd name="connsiteX1" fmla="*/ 55245 w 68838"/>
                <a:gd name="connsiteY1" fmla="*/ 153325 h 212284"/>
                <a:gd name="connsiteX2" fmla="*/ 37147 w 68838"/>
                <a:gd name="connsiteY2" fmla="*/ 160564 h 212284"/>
                <a:gd name="connsiteX3" fmla="*/ 42767 w 68838"/>
                <a:gd name="connsiteY3" fmla="*/ 59885 h 212284"/>
                <a:gd name="connsiteX4" fmla="*/ 66484 w 68838"/>
                <a:gd name="connsiteY4" fmla="*/ 16355 h 212284"/>
                <a:gd name="connsiteX5" fmla="*/ 65341 w 68838"/>
                <a:gd name="connsiteY5" fmla="*/ 2354 h 212284"/>
                <a:gd name="connsiteX6" fmla="*/ 51340 w 68838"/>
                <a:gd name="connsiteY6" fmla="*/ 3497 h 212284"/>
                <a:gd name="connsiteX7" fmla="*/ 24479 w 68838"/>
                <a:gd name="connsiteY7" fmla="*/ 52169 h 212284"/>
                <a:gd name="connsiteX8" fmla="*/ 18574 w 68838"/>
                <a:gd name="connsiteY8" fmla="*/ 167993 h 212284"/>
                <a:gd name="connsiteX9" fmla="*/ 0 w 68838"/>
                <a:gd name="connsiteY9" fmla="*/ 175423 h 212284"/>
                <a:gd name="connsiteX10" fmla="*/ 46672 w 68838"/>
                <a:gd name="connsiteY10" fmla="*/ 212285 h 212284"/>
                <a:gd name="connsiteX11" fmla="*/ 46672 w 68838"/>
                <a:gd name="connsiteY11" fmla="*/ 212285 h 21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38" h="212284">
                  <a:moveTo>
                    <a:pt x="46672" y="212189"/>
                  </a:moveTo>
                  <a:lnTo>
                    <a:pt x="55245" y="153325"/>
                  </a:lnTo>
                  <a:lnTo>
                    <a:pt x="37147" y="160564"/>
                  </a:lnTo>
                  <a:cubicBezTo>
                    <a:pt x="28765" y="126655"/>
                    <a:pt x="30575" y="92746"/>
                    <a:pt x="42767" y="59885"/>
                  </a:cubicBezTo>
                  <a:cubicBezTo>
                    <a:pt x="52769" y="32834"/>
                    <a:pt x="66294" y="16641"/>
                    <a:pt x="66484" y="16355"/>
                  </a:cubicBezTo>
                  <a:cubicBezTo>
                    <a:pt x="70009" y="12164"/>
                    <a:pt x="69533" y="5878"/>
                    <a:pt x="65341" y="2354"/>
                  </a:cubicBezTo>
                  <a:cubicBezTo>
                    <a:pt x="61151" y="-1171"/>
                    <a:pt x="54864" y="-694"/>
                    <a:pt x="51340" y="3497"/>
                  </a:cubicBezTo>
                  <a:cubicBezTo>
                    <a:pt x="50673" y="4259"/>
                    <a:pt x="35719" y="22070"/>
                    <a:pt x="24479" y="52169"/>
                  </a:cubicBezTo>
                  <a:cubicBezTo>
                    <a:pt x="14669" y="78554"/>
                    <a:pt x="6001" y="119511"/>
                    <a:pt x="18574" y="167993"/>
                  </a:cubicBezTo>
                  <a:lnTo>
                    <a:pt x="0" y="175423"/>
                  </a:lnTo>
                  <a:lnTo>
                    <a:pt x="46672" y="212285"/>
                  </a:lnTo>
                  <a:lnTo>
                    <a:pt x="46672" y="2122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60C3872-AC00-871D-3483-63F68A7B1F30}"/>
                </a:ext>
              </a:extLst>
            </p:cNvPr>
            <p:cNvSpPr/>
            <p:nvPr/>
          </p:nvSpPr>
          <p:spPr>
            <a:xfrm>
              <a:off x="3157377" y="5080983"/>
              <a:ext cx="172785" cy="134778"/>
            </a:xfrm>
            <a:custGeom>
              <a:avLst/>
              <a:gdLst>
                <a:gd name="connsiteX0" fmla="*/ 9812 w 172785"/>
                <a:gd name="connsiteY0" fmla="*/ 134779 h 134778"/>
                <a:gd name="connsiteX1" fmla="*/ 10003 w 172785"/>
                <a:gd name="connsiteY1" fmla="*/ 134779 h 134778"/>
                <a:gd name="connsiteX2" fmla="*/ 64295 w 172785"/>
                <a:gd name="connsiteY2" fmla="*/ 122682 h 134778"/>
                <a:gd name="connsiteX3" fmla="*/ 154973 w 172785"/>
                <a:gd name="connsiteY3" fmla="*/ 50387 h 134778"/>
                <a:gd name="connsiteX4" fmla="*/ 172785 w 172785"/>
                <a:gd name="connsiteY4" fmla="*/ 59436 h 134778"/>
                <a:gd name="connsiteX5" fmla="*/ 169547 w 172785"/>
                <a:gd name="connsiteY5" fmla="*/ 0 h 134778"/>
                <a:gd name="connsiteX6" fmla="*/ 119731 w 172785"/>
                <a:gd name="connsiteY6" fmla="*/ 32576 h 134778"/>
                <a:gd name="connsiteX7" fmla="*/ 137162 w 172785"/>
                <a:gd name="connsiteY7" fmla="*/ 41339 h 134778"/>
                <a:gd name="connsiteX8" fmla="*/ 58009 w 172785"/>
                <a:gd name="connsiteY8" fmla="*/ 103822 h 134778"/>
                <a:gd name="connsiteX9" fmla="*/ 9717 w 172785"/>
                <a:gd name="connsiteY9" fmla="*/ 114872 h 134778"/>
                <a:gd name="connsiteX10" fmla="*/ 2 w 172785"/>
                <a:gd name="connsiteY10" fmla="*/ 124968 h 134778"/>
                <a:gd name="connsiteX11" fmla="*/ 9908 w 172785"/>
                <a:gd name="connsiteY11" fmla="*/ 134684 h 134778"/>
                <a:gd name="connsiteX12" fmla="*/ 9908 w 172785"/>
                <a:gd name="connsiteY12" fmla="*/ 134684 h 13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85" h="134778">
                  <a:moveTo>
                    <a:pt x="9812" y="134779"/>
                  </a:moveTo>
                  <a:cubicBezTo>
                    <a:pt x="9812" y="134779"/>
                    <a:pt x="9908" y="134779"/>
                    <a:pt x="10003" y="134779"/>
                  </a:cubicBezTo>
                  <a:cubicBezTo>
                    <a:pt x="10955" y="134779"/>
                    <a:pt x="34292" y="134207"/>
                    <a:pt x="64295" y="122682"/>
                  </a:cubicBezTo>
                  <a:cubicBezTo>
                    <a:pt x="90584" y="112586"/>
                    <a:pt x="126970" y="92012"/>
                    <a:pt x="154973" y="50387"/>
                  </a:cubicBezTo>
                  <a:lnTo>
                    <a:pt x="172785" y="59436"/>
                  </a:lnTo>
                  <a:lnTo>
                    <a:pt x="169547" y="0"/>
                  </a:lnTo>
                  <a:lnTo>
                    <a:pt x="119731" y="32576"/>
                  </a:lnTo>
                  <a:lnTo>
                    <a:pt x="137162" y="41339"/>
                  </a:lnTo>
                  <a:cubicBezTo>
                    <a:pt x="117254" y="70104"/>
                    <a:pt x="90680" y="91154"/>
                    <a:pt x="58009" y="103822"/>
                  </a:cubicBezTo>
                  <a:cubicBezTo>
                    <a:pt x="31339" y="114205"/>
                    <a:pt x="10193" y="114872"/>
                    <a:pt x="9717" y="114872"/>
                  </a:cubicBezTo>
                  <a:cubicBezTo>
                    <a:pt x="4193" y="114967"/>
                    <a:pt x="-94" y="119539"/>
                    <a:pt x="2" y="124968"/>
                  </a:cubicBezTo>
                  <a:cubicBezTo>
                    <a:pt x="97" y="130397"/>
                    <a:pt x="4574" y="134684"/>
                    <a:pt x="9908" y="134684"/>
                  </a:cubicBezTo>
                  <a:lnTo>
                    <a:pt x="9908" y="1346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Graphic 33">
            <a:extLst>
              <a:ext uri="{FF2B5EF4-FFF2-40B4-BE49-F238E27FC236}">
                <a16:creationId xmlns:a16="http://schemas.microsoft.com/office/drawing/2014/main" id="{1D7CB239-B05F-421D-B9B8-0FB7D4BFB016}"/>
              </a:ext>
              <a:ext uri="{C183D7F6-B498-43B3-948B-1728B52AA6E4}">
                <adec:decorative xmlns:adec="http://schemas.microsoft.com/office/drawing/2017/decorative" val="1"/>
              </a:ext>
            </a:extLst>
          </p:cNvPr>
          <p:cNvSpPr/>
          <p:nvPr/>
        </p:nvSpPr>
        <p:spPr>
          <a:xfrm>
            <a:off x="4646400" y="3378200"/>
            <a:ext cx="589459" cy="345586"/>
          </a:xfrm>
          <a:custGeom>
            <a:avLst/>
            <a:gdLst>
              <a:gd name="connsiteX0" fmla="*/ 559056 w 589459"/>
              <a:gd name="connsiteY0" fmla="*/ 133605 h 345586"/>
              <a:gd name="connsiteX1" fmla="*/ 559119 w 589459"/>
              <a:gd name="connsiteY1" fmla="*/ 133554 h 345586"/>
              <a:gd name="connsiteX2" fmla="*/ 514362 w 589459"/>
              <a:gd name="connsiteY2" fmla="*/ 82844 h 345586"/>
              <a:gd name="connsiteX3" fmla="*/ 514337 w 589459"/>
              <a:gd name="connsiteY3" fmla="*/ 82853 h 345586"/>
              <a:gd name="connsiteX4" fmla="*/ 447913 w 589459"/>
              <a:gd name="connsiteY4" fmla="*/ 43414 h 345586"/>
              <a:gd name="connsiteX5" fmla="*/ 430895 w 589459"/>
              <a:gd name="connsiteY5" fmla="*/ 21919 h 345586"/>
              <a:gd name="connsiteX6" fmla="*/ 430840 w 589459"/>
              <a:gd name="connsiteY6" fmla="*/ 21945 h 345586"/>
              <a:gd name="connsiteX7" fmla="*/ 386828 w 589459"/>
              <a:gd name="connsiteY7" fmla="*/ 0 h 345586"/>
              <a:gd name="connsiteX8" fmla="*/ 331566 w 589459"/>
              <a:gd name="connsiteY8" fmla="*/ 55262 h 345586"/>
              <a:gd name="connsiteX9" fmla="*/ 332741 w 589459"/>
              <a:gd name="connsiteY9" fmla="*/ 66592 h 345586"/>
              <a:gd name="connsiteX10" fmla="*/ 332733 w 589459"/>
              <a:gd name="connsiteY10" fmla="*/ 66592 h 345586"/>
              <a:gd name="connsiteX11" fmla="*/ 337486 w 589459"/>
              <a:gd name="connsiteY11" fmla="*/ 89185 h 345586"/>
              <a:gd name="connsiteX12" fmla="*/ 328400 w 589459"/>
              <a:gd name="connsiteY12" fmla="*/ 104839 h 345586"/>
              <a:gd name="connsiteX13" fmla="*/ 294730 w 589459"/>
              <a:gd name="connsiteY13" fmla="*/ 82895 h 345586"/>
              <a:gd name="connsiteX14" fmla="*/ 261059 w 589459"/>
              <a:gd name="connsiteY14" fmla="*/ 104831 h 345586"/>
              <a:gd name="connsiteX15" fmla="*/ 251884 w 589459"/>
              <a:gd name="connsiteY15" fmla="*/ 89063 h 345586"/>
              <a:gd name="connsiteX16" fmla="*/ 256154 w 589459"/>
              <a:gd name="connsiteY16" fmla="*/ 68781 h 345586"/>
              <a:gd name="connsiteX17" fmla="*/ 257893 w 589459"/>
              <a:gd name="connsiteY17" fmla="*/ 55270 h 345586"/>
              <a:gd name="connsiteX18" fmla="*/ 202627 w 589459"/>
              <a:gd name="connsiteY18" fmla="*/ 0 h 345586"/>
              <a:gd name="connsiteX19" fmla="*/ 158611 w 589459"/>
              <a:gd name="connsiteY19" fmla="*/ 21945 h 345586"/>
              <a:gd name="connsiteX20" fmla="*/ 158556 w 589459"/>
              <a:gd name="connsiteY20" fmla="*/ 21924 h 345586"/>
              <a:gd name="connsiteX21" fmla="*/ 141495 w 589459"/>
              <a:gd name="connsiteY21" fmla="*/ 43435 h 345586"/>
              <a:gd name="connsiteX22" fmla="*/ 81636 w 589459"/>
              <a:gd name="connsiteY22" fmla="*/ 75476 h 345586"/>
              <a:gd name="connsiteX23" fmla="*/ 81615 w 589459"/>
              <a:gd name="connsiteY23" fmla="*/ 75463 h 345586"/>
              <a:gd name="connsiteX24" fmla="*/ 81164 w 589459"/>
              <a:gd name="connsiteY24" fmla="*/ 75973 h 345586"/>
              <a:gd name="connsiteX25" fmla="*/ 75316 w 589459"/>
              <a:gd name="connsiteY25" fmla="*/ 82600 h 345586"/>
              <a:gd name="connsiteX26" fmla="*/ 30370 w 589459"/>
              <a:gd name="connsiteY26" fmla="*/ 133550 h 345586"/>
              <a:gd name="connsiteX27" fmla="*/ 30416 w 589459"/>
              <a:gd name="connsiteY27" fmla="*/ 133584 h 345586"/>
              <a:gd name="connsiteX28" fmla="*/ 0 w 589459"/>
              <a:gd name="connsiteY28" fmla="*/ 216643 h 345586"/>
              <a:gd name="connsiteX29" fmla="*/ 128944 w 589459"/>
              <a:gd name="connsiteY29" fmla="*/ 345587 h 345586"/>
              <a:gd name="connsiteX30" fmla="*/ 255585 w 589459"/>
              <a:gd name="connsiteY30" fmla="*/ 240785 h 345586"/>
              <a:gd name="connsiteX31" fmla="*/ 294730 w 589459"/>
              <a:gd name="connsiteY31" fmla="*/ 262696 h 345586"/>
              <a:gd name="connsiteX32" fmla="*/ 333870 w 589459"/>
              <a:gd name="connsiteY32" fmla="*/ 240785 h 345586"/>
              <a:gd name="connsiteX33" fmla="*/ 460515 w 589459"/>
              <a:gd name="connsiteY33" fmla="*/ 345587 h 345586"/>
              <a:gd name="connsiteX34" fmla="*/ 589459 w 589459"/>
              <a:gd name="connsiteY34" fmla="*/ 216643 h 345586"/>
              <a:gd name="connsiteX35" fmla="*/ 559056 w 589459"/>
              <a:gd name="connsiteY35" fmla="*/ 133609 h 345586"/>
              <a:gd name="connsiteX36" fmla="*/ 128944 w 589459"/>
              <a:gd name="connsiteY36" fmla="*/ 320257 h 345586"/>
              <a:gd name="connsiteX37" fmla="*/ 25330 w 589459"/>
              <a:gd name="connsiteY37" fmla="*/ 216638 h 345586"/>
              <a:gd name="connsiteX38" fmla="*/ 128944 w 589459"/>
              <a:gd name="connsiteY38" fmla="*/ 113020 h 345586"/>
              <a:gd name="connsiteX39" fmla="*/ 232558 w 589459"/>
              <a:gd name="connsiteY39" fmla="*/ 216638 h 345586"/>
              <a:gd name="connsiteX40" fmla="*/ 128944 w 589459"/>
              <a:gd name="connsiteY40" fmla="*/ 320257 h 345586"/>
              <a:gd name="connsiteX41" fmla="*/ 294730 w 589459"/>
              <a:gd name="connsiteY41" fmla="*/ 244271 h 345586"/>
              <a:gd name="connsiteX42" fmla="*/ 267101 w 589459"/>
              <a:gd name="connsiteY42" fmla="*/ 216638 h 345586"/>
              <a:gd name="connsiteX43" fmla="*/ 294730 w 589459"/>
              <a:gd name="connsiteY43" fmla="*/ 189010 h 345586"/>
              <a:gd name="connsiteX44" fmla="*/ 322358 w 589459"/>
              <a:gd name="connsiteY44" fmla="*/ 216638 h 345586"/>
              <a:gd name="connsiteX45" fmla="*/ 294730 w 589459"/>
              <a:gd name="connsiteY45" fmla="*/ 244271 h 345586"/>
              <a:gd name="connsiteX46" fmla="*/ 460515 w 589459"/>
              <a:gd name="connsiteY46" fmla="*/ 320257 h 345586"/>
              <a:gd name="connsiteX47" fmla="*/ 356901 w 589459"/>
              <a:gd name="connsiteY47" fmla="*/ 216638 h 345586"/>
              <a:gd name="connsiteX48" fmla="*/ 460515 w 589459"/>
              <a:gd name="connsiteY48" fmla="*/ 113020 h 345586"/>
              <a:gd name="connsiteX49" fmla="*/ 564129 w 589459"/>
              <a:gd name="connsiteY49" fmla="*/ 216638 h 345586"/>
              <a:gd name="connsiteX50" fmla="*/ 460515 w 589459"/>
              <a:gd name="connsiteY50" fmla="*/ 320257 h 34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9459" h="345586">
                <a:moveTo>
                  <a:pt x="559056" y="133605"/>
                </a:moveTo>
                <a:lnTo>
                  <a:pt x="559119" y="133554"/>
                </a:lnTo>
                <a:lnTo>
                  <a:pt x="514362" y="82844"/>
                </a:lnTo>
                <a:lnTo>
                  <a:pt x="514337" y="82853"/>
                </a:lnTo>
                <a:cubicBezTo>
                  <a:pt x="497983" y="62567"/>
                  <a:pt x="474616" y="48201"/>
                  <a:pt x="447913" y="43414"/>
                </a:cubicBezTo>
                <a:lnTo>
                  <a:pt x="430895" y="21919"/>
                </a:lnTo>
                <a:lnTo>
                  <a:pt x="430840" y="21945"/>
                </a:lnTo>
                <a:cubicBezTo>
                  <a:pt x="420752" y="8636"/>
                  <a:pt x="404819" y="0"/>
                  <a:pt x="386828" y="0"/>
                </a:cubicBezTo>
                <a:cubicBezTo>
                  <a:pt x="356311" y="0"/>
                  <a:pt x="331566" y="24745"/>
                  <a:pt x="331566" y="55262"/>
                </a:cubicBezTo>
                <a:cubicBezTo>
                  <a:pt x="331566" y="59148"/>
                  <a:pt x="331975" y="62933"/>
                  <a:pt x="332741" y="66592"/>
                </a:cubicBezTo>
                <a:lnTo>
                  <a:pt x="332733" y="66592"/>
                </a:lnTo>
                <a:cubicBezTo>
                  <a:pt x="332733" y="66592"/>
                  <a:pt x="337486" y="89185"/>
                  <a:pt x="337486" y="89185"/>
                </a:cubicBezTo>
                <a:cubicBezTo>
                  <a:pt x="334055" y="94128"/>
                  <a:pt x="331006" y="99353"/>
                  <a:pt x="328400" y="104839"/>
                </a:cubicBezTo>
                <a:cubicBezTo>
                  <a:pt x="322678" y="91922"/>
                  <a:pt x="309765" y="82895"/>
                  <a:pt x="294730" y="82895"/>
                </a:cubicBezTo>
                <a:cubicBezTo>
                  <a:pt x="279694" y="82895"/>
                  <a:pt x="266781" y="91913"/>
                  <a:pt x="261059" y="104831"/>
                </a:cubicBezTo>
                <a:cubicBezTo>
                  <a:pt x="258436" y="99303"/>
                  <a:pt x="255354" y="94040"/>
                  <a:pt x="251884" y="89063"/>
                </a:cubicBezTo>
                <a:lnTo>
                  <a:pt x="256154" y="68781"/>
                </a:lnTo>
                <a:cubicBezTo>
                  <a:pt x="257248" y="64457"/>
                  <a:pt x="257893" y="59944"/>
                  <a:pt x="257893" y="55270"/>
                </a:cubicBezTo>
                <a:cubicBezTo>
                  <a:pt x="257888" y="24749"/>
                  <a:pt x="233144" y="0"/>
                  <a:pt x="202627" y="0"/>
                </a:cubicBezTo>
                <a:cubicBezTo>
                  <a:pt x="184631" y="0"/>
                  <a:pt x="168699" y="8636"/>
                  <a:pt x="158611" y="21945"/>
                </a:cubicBezTo>
                <a:lnTo>
                  <a:pt x="158556" y="21924"/>
                </a:lnTo>
                <a:lnTo>
                  <a:pt x="141495" y="43435"/>
                </a:lnTo>
                <a:cubicBezTo>
                  <a:pt x="118182" y="47628"/>
                  <a:pt x="97417" y="59118"/>
                  <a:pt x="81636" y="75476"/>
                </a:cubicBezTo>
                <a:lnTo>
                  <a:pt x="81615" y="75463"/>
                </a:lnTo>
                <a:lnTo>
                  <a:pt x="81164" y="75973"/>
                </a:lnTo>
                <a:cubicBezTo>
                  <a:pt x="79135" y="78103"/>
                  <a:pt x="77177" y="80309"/>
                  <a:pt x="75316" y="82600"/>
                </a:cubicBezTo>
                <a:lnTo>
                  <a:pt x="30370" y="133550"/>
                </a:lnTo>
                <a:lnTo>
                  <a:pt x="30416" y="133584"/>
                </a:lnTo>
                <a:cubicBezTo>
                  <a:pt x="11457" y="156046"/>
                  <a:pt x="0" y="185027"/>
                  <a:pt x="0" y="216643"/>
                </a:cubicBezTo>
                <a:cubicBezTo>
                  <a:pt x="0" y="287740"/>
                  <a:pt x="57847" y="345587"/>
                  <a:pt x="128944" y="345587"/>
                </a:cubicBezTo>
                <a:cubicBezTo>
                  <a:pt x="191789" y="345587"/>
                  <a:pt x="244255" y="300379"/>
                  <a:pt x="255585" y="240785"/>
                </a:cubicBezTo>
                <a:cubicBezTo>
                  <a:pt x="263707" y="253909"/>
                  <a:pt x="278191" y="262696"/>
                  <a:pt x="294730" y="262696"/>
                </a:cubicBezTo>
                <a:cubicBezTo>
                  <a:pt x="311268" y="262696"/>
                  <a:pt x="325743" y="253909"/>
                  <a:pt x="333870" y="240785"/>
                </a:cubicBezTo>
                <a:cubicBezTo>
                  <a:pt x="345212" y="300379"/>
                  <a:pt x="397670" y="345587"/>
                  <a:pt x="460515" y="345587"/>
                </a:cubicBezTo>
                <a:cubicBezTo>
                  <a:pt x="531616" y="345587"/>
                  <a:pt x="589459" y="287740"/>
                  <a:pt x="589459" y="216643"/>
                </a:cubicBezTo>
                <a:cubicBezTo>
                  <a:pt x="589459" y="185027"/>
                  <a:pt x="578011" y="156055"/>
                  <a:pt x="559056" y="133609"/>
                </a:cubicBezTo>
                <a:close/>
                <a:moveTo>
                  <a:pt x="128944" y="320257"/>
                </a:moveTo>
                <a:cubicBezTo>
                  <a:pt x="71720" y="320257"/>
                  <a:pt x="25330" y="273862"/>
                  <a:pt x="25330" y="216638"/>
                </a:cubicBezTo>
                <a:cubicBezTo>
                  <a:pt x="25330" y="159415"/>
                  <a:pt x="71725" y="113020"/>
                  <a:pt x="128944" y="113020"/>
                </a:cubicBezTo>
                <a:cubicBezTo>
                  <a:pt x="186164" y="113020"/>
                  <a:pt x="232558" y="159415"/>
                  <a:pt x="232558" y="216638"/>
                </a:cubicBezTo>
                <a:cubicBezTo>
                  <a:pt x="232558" y="273862"/>
                  <a:pt x="186164" y="320257"/>
                  <a:pt x="128944" y="320257"/>
                </a:cubicBezTo>
                <a:close/>
                <a:moveTo>
                  <a:pt x="294730" y="244271"/>
                </a:moveTo>
                <a:cubicBezTo>
                  <a:pt x="279467" y="244271"/>
                  <a:pt x="267101" y="231901"/>
                  <a:pt x="267101" y="216638"/>
                </a:cubicBezTo>
                <a:cubicBezTo>
                  <a:pt x="267101" y="201376"/>
                  <a:pt x="279471" y="189010"/>
                  <a:pt x="294730" y="189010"/>
                </a:cubicBezTo>
                <a:cubicBezTo>
                  <a:pt x="309988" y="189010"/>
                  <a:pt x="322358" y="201376"/>
                  <a:pt x="322358" y="216638"/>
                </a:cubicBezTo>
                <a:cubicBezTo>
                  <a:pt x="322358" y="231901"/>
                  <a:pt x="309984" y="244271"/>
                  <a:pt x="294730" y="244271"/>
                </a:cubicBezTo>
                <a:close/>
                <a:moveTo>
                  <a:pt x="460515" y="320257"/>
                </a:moveTo>
                <a:cubicBezTo>
                  <a:pt x="403295" y="320257"/>
                  <a:pt x="356901" y="273862"/>
                  <a:pt x="356901" y="216638"/>
                </a:cubicBezTo>
                <a:cubicBezTo>
                  <a:pt x="356901" y="159415"/>
                  <a:pt x="403299" y="113020"/>
                  <a:pt x="460515" y="113020"/>
                </a:cubicBezTo>
                <a:cubicBezTo>
                  <a:pt x="517730" y="113020"/>
                  <a:pt x="564129" y="159415"/>
                  <a:pt x="564129" y="216638"/>
                </a:cubicBezTo>
                <a:cubicBezTo>
                  <a:pt x="564129" y="273862"/>
                  <a:pt x="517730" y="320257"/>
                  <a:pt x="460515" y="320257"/>
                </a:cubicBezTo>
                <a:close/>
              </a:path>
            </a:pathLst>
          </a:custGeom>
          <a:gradFill>
            <a:gsLst>
              <a:gs pos="0">
                <a:srgbClr val="C03BC4"/>
              </a:gs>
              <a:gs pos="66000">
                <a:srgbClr val="2A446F"/>
              </a:gs>
            </a:gsLst>
            <a:path path="circle">
              <a:fillToRect l="100000" t="100000"/>
            </a:path>
          </a:gradFill>
          <a:ln w="41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6D74ECFA-16F8-E571-E48A-AF48759F3024}"/>
              </a:ext>
              <a:ext uri="{C183D7F6-B498-43B3-948B-1728B52AA6E4}">
                <adec:decorative xmlns:adec="http://schemas.microsoft.com/office/drawing/2017/decorative" val="1"/>
              </a:ext>
            </a:extLst>
          </p:cNvPr>
          <p:cNvGrpSpPr/>
          <p:nvPr/>
        </p:nvGrpSpPr>
        <p:grpSpPr>
          <a:xfrm>
            <a:off x="9245600" y="1397529"/>
            <a:ext cx="475928" cy="629244"/>
            <a:chOff x="9245600" y="1257829"/>
            <a:chExt cx="475928" cy="629244"/>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2" name="Freeform: Shape 161">
              <a:extLst>
                <a:ext uri="{FF2B5EF4-FFF2-40B4-BE49-F238E27FC236}">
                  <a16:creationId xmlns:a16="http://schemas.microsoft.com/office/drawing/2014/main" id="{42C03DAF-FD2D-B453-BADA-6854F1EB160A}"/>
                </a:ext>
              </a:extLst>
            </p:cNvPr>
            <p:cNvSpPr/>
            <p:nvPr/>
          </p:nvSpPr>
          <p:spPr>
            <a:xfrm>
              <a:off x="9245600" y="1555600"/>
              <a:ext cx="475928" cy="331473"/>
            </a:xfrm>
            <a:custGeom>
              <a:avLst/>
              <a:gdLst>
                <a:gd name="connsiteX0" fmla="*/ 347928 w 475928"/>
                <a:gd name="connsiteY0" fmla="*/ 158 h 331473"/>
                <a:gd name="connsiteX1" fmla="*/ 347928 w 475928"/>
                <a:gd name="connsiteY1" fmla="*/ 158 h 331473"/>
                <a:gd name="connsiteX2" fmla="*/ 241920 w 475928"/>
                <a:gd name="connsiteY2" fmla="*/ 69459 h 331473"/>
                <a:gd name="connsiteX3" fmla="*/ 137336 w 475928"/>
                <a:gd name="connsiteY3" fmla="*/ 1266 h 331473"/>
                <a:gd name="connsiteX4" fmla="*/ 136545 w 475928"/>
                <a:gd name="connsiteY4" fmla="*/ 158 h 331473"/>
                <a:gd name="connsiteX5" fmla="*/ 135279 w 475928"/>
                <a:gd name="connsiteY5" fmla="*/ 949 h 331473"/>
                <a:gd name="connsiteX6" fmla="*/ 0 w 475928"/>
                <a:gd name="connsiteY6" fmla="*/ 259166 h 331473"/>
                <a:gd name="connsiteX7" fmla="*/ 0 w 475928"/>
                <a:gd name="connsiteY7" fmla="*/ 264071 h 331473"/>
                <a:gd name="connsiteX8" fmla="*/ 791 w 475928"/>
                <a:gd name="connsiteY8" fmla="*/ 260432 h 331473"/>
                <a:gd name="connsiteX9" fmla="*/ 244926 w 475928"/>
                <a:gd name="connsiteY9" fmla="*/ 331473 h 331473"/>
                <a:gd name="connsiteX10" fmla="*/ 475138 w 475928"/>
                <a:gd name="connsiteY10" fmla="*/ 268976 h 331473"/>
                <a:gd name="connsiteX11" fmla="*/ 475929 w 475928"/>
                <a:gd name="connsiteY11" fmla="*/ 268501 h 331473"/>
                <a:gd name="connsiteX12" fmla="*/ 475929 w 475928"/>
                <a:gd name="connsiteY12" fmla="*/ 267552 h 331473"/>
                <a:gd name="connsiteX13" fmla="*/ 347928 w 475928"/>
                <a:gd name="connsiteY13" fmla="*/ 0 h 33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928" h="331473">
                  <a:moveTo>
                    <a:pt x="347928" y="158"/>
                  </a:moveTo>
                  <a:lnTo>
                    <a:pt x="347928" y="158"/>
                  </a:lnTo>
                  <a:cubicBezTo>
                    <a:pt x="338435" y="10759"/>
                    <a:pt x="290652" y="69459"/>
                    <a:pt x="241920" y="69459"/>
                  </a:cubicBezTo>
                  <a:cubicBezTo>
                    <a:pt x="193188" y="69459"/>
                    <a:pt x="146513" y="12658"/>
                    <a:pt x="137336" y="1266"/>
                  </a:cubicBezTo>
                  <a:lnTo>
                    <a:pt x="136545" y="158"/>
                  </a:lnTo>
                  <a:lnTo>
                    <a:pt x="135279" y="949"/>
                  </a:lnTo>
                  <a:cubicBezTo>
                    <a:pt x="56801" y="54744"/>
                    <a:pt x="5063" y="134646"/>
                    <a:pt x="0" y="259166"/>
                  </a:cubicBezTo>
                  <a:lnTo>
                    <a:pt x="0" y="264071"/>
                  </a:lnTo>
                  <a:lnTo>
                    <a:pt x="791" y="260432"/>
                  </a:lnTo>
                  <a:cubicBezTo>
                    <a:pt x="74047" y="306791"/>
                    <a:pt x="158379" y="331473"/>
                    <a:pt x="244926" y="331473"/>
                  </a:cubicBezTo>
                  <a:cubicBezTo>
                    <a:pt x="325777" y="331473"/>
                    <a:pt x="405362" y="309955"/>
                    <a:pt x="475138" y="268976"/>
                  </a:cubicBezTo>
                  <a:lnTo>
                    <a:pt x="475929" y="268501"/>
                  </a:lnTo>
                  <a:lnTo>
                    <a:pt x="475929" y="267552"/>
                  </a:lnTo>
                  <a:cubicBezTo>
                    <a:pt x="473081" y="145247"/>
                    <a:pt x="423241" y="57434"/>
                    <a:pt x="347928" y="0"/>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AAF24C8-35E5-F464-EB58-E8B50B02C0FD}"/>
                </a:ext>
              </a:extLst>
            </p:cNvPr>
            <p:cNvSpPr/>
            <p:nvPr/>
          </p:nvSpPr>
          <p:spPr>
            <a:xfrm>
              <a:off x="9317725" y="1257829"/>
              <a:ext cx="339444" cy="326884"/>
            </a:xfrm>
            <a:custGeom>
              <a:avLst/>
              <a:gdLst>
                <a:gd name="connsiteX0" fmla="*/ 68059 w 339444"/>
                <a:gd name="connsiteY0" fmla="*/ 266602 h 326884"/>
                <a:gd name="connsiteX1" fmla="*/ 68059 w 339444"/>
                <a:gd name="connsiteY1" fmla="*/ 266602 h 326884"/>
                <a:gd name="connsiteX2" fmla="*/ 74704 w 339444"/>
                <a:gd name="connsiteY2" fmla="*/ 273089 h 326884"/>
                <a:gd name="connsiteX3" fmla="*/ 169636 w 339444"/>
                <a:gd name="connsiteY3" fmla="*/ 326885 h 326884"/>
                <a:gd name="connsiteX4" fmla="*/ 254126 w 339444"/>
                <a:gd name="connsiteY4" fmla="*/ 281792 h 326884"/>
                <a:gd name="connsiteX5" fmla="*/ 271373 w 339444"/>
                <a:gd name="connsiteY5" fmla="*/ 266602 h 326884"/>
                <a:gd name="connsiteX6" fmla="*/ 271373 w 339444"/>
                <a:gd name="connsiteY6" fmla="*/ 266602 h 326884"/>
                <a:gd name="connsiteX7" fmla="*/ 320421 w 339444"/>
                <a:gd name="connsiteY7" fmla="*/ 302993 h 326884"/>
                <a:gd name="connsiteX8" fmla="*/ 169795 w 339444"/>
                <a:gd name="connsiteY8" fmla="*/ 0 h 326884"/>
                <a:gd name="connsiteX9" fmla="*/ 169795 w 339444"/>
                <a:gd name="connsiteY9" fmla="*/ 0 h 326884"/>
                <a:gd name="connsiteX10" fmla="*/ 19010 w 339444"/>
                <a:gd name="connsiteY10" fmla="*/ 302993 h 326884"/>
                <a:gd name="connsiteX11" fmla="*/ 68059 w 339444"/>
                <a:gd name="connsiteY11" fmla="*/ 266761 h 326884"/>
                <a:gd name="connsiteX12" fmla="*/ 169795 w 339444"/>
                <a:gd name="connsiteY12" fmla="*/ 50631 h 326884"/>
                <a:gd name="connsiteX13" fmla="*/ 169795 w 339444"/>
                <a:gd name="connsiteY13" fmla="*/ 50631 h 326884"/>
                <a:gd name="connsiteX14" fmla="*/ 287669 w 339444"/>
                <a:gd name="connsiteY14" fmla="*/ 174676 h 326884"/>
                <a:gd name="connsiteX15" fmla="*/ 240361 w 339444"/>
                <a:gd name="connsiteY15" fmla="*/ 263280 h 326884"/>
                <a:gd name="connsiteX16" fmla="*/ 169795 w 339444"/>
                <a:gd name="connsiteY16" fmla="*/ 298879 h 326884"/>
                <a:gd name="connsiteX17" fmla="*/ 90368 w 339444"/>
                <a:gd name="connsiteY17" fmla="*/ 256002 h 326884"/>
                <a:gd name="connsiteX18" fmla="*/ 60780 w 339444"/>
                <a:gd name="connsiteY18" fmla="*/ 213757 h 326884"/>
                <a:gd name="connsiteX19" fmla="*/ 138783 w 339444"/>
                <a:gd name="connsiteY19" fmla="*/ 256160 h 326884"/>
                <a:gd name="connsiteX20" fmla="*/ 162991 w 339444"/>
                <a:gd name="connsiteY20" fmla="*/ 277520 h 326884"/>
                <a:gd name="connsiteX21" fmla="*/ 187515 w 339444"/>
                <a:gd name="connsiteY21" fmla="*/ 252995 h 326884"/>
                <a:gd name="connsiteX22" fmla="*/ 162991 w 339444"/>
                <a:gd name="connsiteY22" fmla="*/ 228471 h 326884"/>
                <a:gd name="connsiteX23" fmla="*/ 141157 w 339444"/>
                <a:gd name="connsiteY23" fmla="*/ 241920 h 326884"/>
                <a:gd name="connsiteX24" fmla="*/ 52711 w 339444"/>
                <a:gd name="connsiteY24" fmla="*/ 182429 h 326884"/>
                <a:gd name="connsiteX25" fmla="*/ 51920 w 339444"/>
                <a:gd name="connsiteY25" fmla="*/ 174360 h 326884"/>
                <a:gd name="connsiteX26" fmla="*/ 169795 w 339444"/>
                <a:gd name="connsiteY26" fmla="*/ 50314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9444" h="326884">
                  <a:moveTo>
                    <a:pt x="68059" y="266602"/>
                  </a:moveTo>
                  <a:lnTo>
                    <a:pt x="68059" y="266602"/>
                  </a:lnTo>
                  <a:cubicBezTo>
                    <a:pt x="70274" y="268817"/>
                    <a:pt x="72489" y="271033"/>
                    <a:pt x="74704" y="273089"/>
                  </a:cubicBezTo>
                  <a:cubicBezTo>
                    <a:pt x="99861" y="295873"/>
                    <a:pt x="133246" y="326885"/>
                    <a:pt x="169636" y="326885"/>
                  </a:cubicBezTo>
                  <a:cubicBezTo>
                    <a:pt x="201281" y="326885"/>
                    <a:pt x="230552" y="299354"/>
                    <a:pt x="254126" y="281792"/>
                  </a:cubicBezTo>
                  <a:cubicBezTo>
                    <a:pt x="260297" y="277203"/>
                    <a:pt x="265993" y="272140"/>
                    <a:pt x="271373" y="266602"/>
                  </a:cubicBezTo>
                  <a:lnTo>
                    <a:pt x="271373" y="266602"/>
                  </a:lnTo>
                  <a:cubicBezTo>
                    <a:pt x="271373" y="266602"/>
                    <a:pt x="286720" y="269450"/>
                    <a:pt x="320421" y="302993"/>
                  </a:cubicBezTo>
                  <a:cubicBezTo>
                    <a:pt x="320421" y="302993"/>
                    <a:pt x="418360" y="0"/>
                    <a:pt x="169795" y="0"/>
                  </a:cubicBezTo>
                  <a:lnTo>
                    <a:pt x="169795" y="0"/>
                  </a:lnTo>
                  <a:cubicBezTo>
                    <a:pt x="-78929" y="0"/>
                    <a:pt x="19010" y="302993"/>
                    <a:pt x="19010" y="302993"/>
                  </a:cubicBezTo>
                  <a:cubicBezTo>
                    <a:pt x="52553" y="269450"/>
                    <a:pt x="68059" y="266761"/>
                    <a:pt x="68059" y="266761"/>
                  </a:cubicBezTo>
                  <a:close/>
                  <a:moveTo>
                    <a:pt x="169795" y="50631"/>
                  </a:moveTo>
                  <a:lnTo>
                    <a:pt x="169795" y="50631"/>
                  </a:lnTo>
                  <a:cubicBezTo>
                    <a:pt x="169795" y="50631"/>
                    <a:pt x="196534" y="161702"/>
                    <a:pt x="287669" y="174676"/>
                  </a:cubicBezTo>
                  <a:cubicBezTo>
                    <a:pt x="285771" y="210909"/>
                    <a:pt x="267733" y="242869"/>
                    <a:pt x="240361" y="263280"/>
                  </a:cubicBezTo>
                  <a:cubicBezTo>
                    <a:pt x="220584" y="277994"/>
                    <a:pt x="196218" y="298879"/>
                    <a:pt x="169795" y="298879"/>
                  </a:cubicBezTo>
                  <a:cubicBezTo>
                    <a:pt x="139258" y="298879"/>
                    <a:pt x="111411" y="275146"/>
                    <a:pt x="90368" y="256002"/>
                  </a:cubicBezTo>
                  <a:cubicBezTo>
                    <a:pt x="77710" y="244293"/>
                    <a:pt x="67426" y="230053"/>
                    <a:pt x="60780" y="213757"/>
                  </a:cubicBezTo>
                  <a:cubicBezTo>
                    <a:pt x="78659" y="231477"/>
                    <a:pt x="105082" y="250780"/>
                    <a:pt x="138783" y="256160"/>
                  </a:cubicBezTo>
                  <a:cubicBezTo>
                    <a:pt x="140366" y="268185"/>
                    <a:pt x="150650" y="277520"/>
                    <a:pt x="162991" y="277520"/>
                  </a:cubicBezTo>
                  <a:cubicBezTo>
                    <a:pt x="176598" y="277520"/>
                    <a:pt x="187515" y="266602"/>
                    <a:pt x="187515" y="252995"/>
                  </a:cubicBezTo>
                  <a:cubicBezTo>
                    <a:pt x="187515" y="239388"/>
                    <a:pt x="176598" y="228471"/>
                    <a:pt x="162991" y="228471"/>
                  </a:cubicBezTo>
                  <a:cubicBezTo>
                    <a:pt x="153498" y="228471"/>
                    <a:pt x="145112" y="234009"/>
                    <a:pt x="141157" y="241920"/>
                  </a:cubicBezTo>
                  <a:cubicBezTo>
                    <a:pt x="97013" y="234642"/>
                    <a:pt x="65527" y="199517"/>
                    <a:pt x="52711" y="182429"/>
                  </a:cubicBezTo>
                  <a:cubicBezTo>
                    <a:pt x="52395" y="179739"/>
                    <a:pt x="52078" y="177049"/>
                    <a:pt x="51920" y="174360"/>
                  </a:cubicBezTo>
                  <a:cubicBezTo>
                    <a:pt x="143214" y="161385"/>
                    <a:pt x="169795" y="50314"/>
                    <a:pt x="169795" y="50314"/>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1C1F62F-0EE9-C05C-3D24-34A3604EC63A}"/>
              </a:ext>
              <a:ext uri="{C183D7F6-B498-43B3-948B-1728B52AA6E4}">
                <adec:decorative xmlns:adec="http://schemas.microsoft.com/office/drawing/2017/decorative" val="1"/>
              </a:ext>
            </a:extLst>
          </p:cNvPr>
          <p:cNvGrpSpPr/>
          <p:nvPr/>
        </p:nvGrpSpPr>
        <p:grpSpPr>
          <a:xfrm>
            <a:off x="10452939" y="1547681"/>
            <a:ext cx="652141" cy="590415"/>
            <a:chOff x="10426700" y="1407981"/>
            <a:chExt cx="652141" cy="590415"/>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5" name="Freeform: Shape 164">
              <a:extLst>
                <a:ext uri="{FF2B5EF4-FFF2-40B4-BE49-F238E27FC236}">
                  <a16:creationId xmlns:a16="http://schemas.microsoft.com/office/drawing/2014/main" id="{03736964-A44B-7962-B0DB-EC781BBCAC6B}"/>
                </a:ext>
              </a:extLst>
            </p:cNvPr>
            <p:cNvSpPr/>
            <p:nvPr/>
          </p:nvSpPr>
          <p:spPr>
            <a:xfrm>
              <a:off x="10588713" y="1603514"/>
              <a:ext cx="490128" cy="394882"/>
            </a:xfrm>
            <a:custGeom>
              <a:avLst/>
              <a:gdLst>
                <a:gd name="connsiteX0" fmla="*/ 168554 w 490128"/>
                <a:gd name="connsiteY0" fmla="*/ 182589 h 394882"/>
                <a:gd name="connsiteX1" fmla="*/ 263936 w 490128"/>
                <a:gd name="connsiteY1" fmla="*/ 248812 h 394882"/>
                <a:gd name="connsiteX2" fmla="*/ 262438 w 490128"/>
                <a:gd name="connsiteY2" fmla="*/ 149887 h 394882"/>
                <a:gd name="connsiteX3" fmla="*/ 368312 w 490128"/>
                <a:gd name="connsiteY3" fmla="*/ 0 h 394882"/>
                <a:gd name="connsiteX4" fmla="*/ 490129 w 490128"/>
                <a:gd name="connsiteY4" fmla="*/ 145799 h 394882"/>
                <a:gd name="connsiteX5" fmla="*/ 242952 w 490128"/>
                <a:gd name="connsiteY5" fmla="*/ 315034 h 394882"/>
                <a:gd name="connsiteX6" fmla="*/ 167464 w 490128"/>
                <a:gd name="connsiteY6" fmla="*/ 306995 h 394882"/>
                <a:gd name="connsiteX7" fmla="*/ 79576 w 490128"/>
                <a:gd name="connsiteY7" fmla="*/ 394883 h 394882"/>
                <a:gd name="connsiteX8" fmla="*/ 102195 w 490128"/>
                <a:gd name="connsiteY8" fmla="*/ 284784 h 394882"/>
                <a:gd name="connsiteX9" fmla="*/ 0 w 490128"/>
                <a:gd name="connsiteY9" fmla="*/ 176185 h 394882"/>
                <a:gd name="connsiteX10" fmla="*/ 98653 w 490128"/>
                <a:gd name="connsiteY10" fmla="*/ 189538 h 394882"/>
                <a:gd name="connsiteX11" fmla="*/ 168690 w 490128"/>
                <a:gd name="connsiteY11" fmla="*/ 182589 h 3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128" h="394882">
                  <a:moveTo>
                    <a:pt x="168554" y="182589"/>
                  </a:moveTo>
                  <a:cubicBezTo>
                    <a:pt x="180409" y="190765"/>
                    <a:pt x="263936" y="248812"/>
                    <a:pt x="263936" y="248812"/>
                  </a:cubicBezTo>
                  <a:cubicBezTo>
                    <a:pt x="263936" y="248812"/>
                    <a:pt x="262710" y="167464"/>
                    <a:pt x="262438" y="149887"/>
                  </a:cubicBezTo>
                  <a:cubicBezTo>
                    <a:pt x="327979" y="114323"/>
                    <a:pt x="367222" y="59410"/>
                    <a:pt x="368312" y="0"/>
                  </a:cubicBezTo>
                  <a:cubicBezTo>
                    <a:pt x="441211" y="29432"/>
                    <a:pt x="490129" y="83664"/>
                    <a:pt x="490129" y="145799"/>
                  </a:cubicBezTo>
                  <a:cubicBezTo>
                    <a:pt x="490129" y="239273"/>
                    <a:pt x="379485" y="315034"/>
                    <a:pt x="242952" y="315034"/>
                  </a:cubicBezTo>
                  <a:cubicBezTo>
                    <a:pt x="216654" y="315034"/>
                    <a:pt x="191310" y="312173"/>
                    <a:pt x="167464" y="306995"/>
                  </a:cubicBezTo>
                  <a:lnTo>
                    <a:pt x="79576" y="394883"/>
                  </a:lnTo>
                  <a:lnTo>
                    <a:pt x="102195" y="284784"/>
                  </a:lnTo>
                  <a:cubicBezTo>
                    <a:pt x="49599" y="259712"/>
                    <a:pt x="11855" y="221014"/>
                    <a:pt x="0" y="176185"/>
                  </a:cubicBezTo>
                  <a:cubicBezTo>
                    <a:pt x="30522" y="184769"/>
                    <a:pt x="63770" y="189538"/>
                    <a:pt x="98653" y="189538"/>
                  </a:cubicBezTo>
                  <a:cubicBezTo>
                    <a:pt x="122498" y="189538"/>
                    <a:pt x="145935" y="186949"/>
                    <a:pt x="168690" y="182589"/>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41E971F6-397D-A014-1280-30A87EE28324}"/>
                </a:ext>
              </a:extLst>
            </p:cNvPr>
            <p:cNvSpPr/>
            <p:nvPr/>
          </p:nvSpPr>
          <p:spPr>
            <a:xfrm>
              <a:off x="10426700" y="1407981"/>
              <a:ext cx="494216" cy="376487"/>
            </a:xfrm>
            <a:custGeom>
              <a:avLst/>
              <a:gdLst>
                <a:gd name="connsiteX0" fmla="*/ 247040 w 494216"/>
                <a:gd name="connsiteY0" fmla="*/ 0 h 376487"/>
                <a:gd name="connsiteX1" fmla="*/ 494217 w 494216"/>
                <a:gd name="connsiteY1" fmla="*/ 169236 h 376487"/>
                <a:gd name="connsiteX2" fmla="*/ 387933 w 494216"/>
                <a:gd name="connsiteY2" fmla="*/ 308221 h 376487"/>
                <a:gd name="connsiteX3" fmla="*/ 389023 w 494216"/>
                <a:gd name="connsiteY3" fmla="*/ 376488 h 376487"/>
                <a:gd name="connsiteX4" fmla="*/ 322665 w 494216"/>
                <a:gd name="connsiteY4" fmla="*/ 330432 h 376487"/>
                <a:gd name="connsiteX5" fmla="*/ 247040 w 494216"/>
                <a:gd name="connsiteY5" fmla="*/ 338471 h 376487"/>
                <a:gd name="connsiteX6" fmla="*/ 0 w 494216"/>
                <a:gd name="connsiteY6" fmla="*/ 169236 h 376487"/>
                <a:gd name="connsiteX7" fmla="*/ 247040 w 494216"/>
                <a:gd name="connsiteY7" fmla="*/ 0 h 37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16" h="376487">
                  <a:moveTo>
                    <a:pt x="247040" y="0"/>
                  </a:moveTo>
                  <a:cubicBezTo>
                    <a:pt x="383573" y="0"/>
                    <a:pt x="494217" y="75761"/>
                    <a:pt x="494217" y="169236"/>
                  </a:cubicBezTo>
                  <a:cubicBezTo>
                    <a:pt x="494217" y="226874"/>
                    <a:pt x="452112" y="277563"/>
                    <a:pt x="387933" y="308221"/>
                  </a:cubicBezTo>
                  <a:lnTo>
                    <a:pt x="389023" y="376488"/>
                  </a:lnTo>
                  <a:lnTo>
                    <a:pt x="322665" y="330432"/>
                  </a:lnTo>
                  <a:cubicBezTo>
                    <a:pt x="298819" y="335610"/>
                    <a:pt x="273475" y="338471"/>
                    <a:pt x="247040" y="338471"/>
                  </a:cubicBezTo>
                  <a:cubicBezTo>
                    <a:pt x="110643" y="338335"/>
                    <a:pt x="0" y="262574"/>
                    <a:pt x="0" y="169236"/>
                  </a:cubicBezTo>
                  <a:cubicBezTo>
                    <a:pt x="0" y="75897"/>
                    <a:pt x="110643" y="0"/>
                    <a:pt x="247040" y="0"/>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B98A1E3E-7434-7E65-1D5E-E1E173D60B52}"/>
              </a:ext>
              <a:ext uri="{C183D7F6-B498-43B3-948B-1728B52AA6E4}">
                <adec:decorative xmlns:adec="http://schemas.microsoft.com/office/drawing/2017/decorative" val="1"/>
              </a:ext>
            </a:extLst>
          </p:cNvPr>
          <p:cNvGrpSpPr/>
          <p:nvPr/>
        </p:nvGrpSpPr>
        <p:grpSpPr>
          <a:xfrm>
            <a:off x="10521763" y="3318123"/>
            <a:ext cx="431987" cy="545262"/>
            <a:chOff x="10663238" y="3017723"/>
            <a:chExt cx="514492" cy="649401"/>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70" name="Freeform: Shape 169">
              <a:extLst>
                <a:ext uri="{FF2B5EF4-FFF2-40B4-BE49-F238E27FC236}">
                  <a16:creationId xmlns:a16="http://schemas.microsoft.com/office/drawing/2014/main" id="{8D306660-2865-D069-AE81-73CE443871C5}"/>
                </a:ext>
              </a:extLst>
            </p:cNvPr>
            <p:cNvSpPr/>
            <p:nvPr/>
          </p:nvSpPr>
          <p:spPr>
            <a:xfrm>
              <a:off x="10663238" y="3017723"/>
              <a:ext cx="514492" cy="649401"/>
            </a:xfrm>
            <a:custGeom>
              <a:avLst/>
              <a:gdLst>
                <a:gd name="connsiteX0" fmla="*/ 50314 w 514492"/>
                <a:gd name="connsiteY0" fmla="*/ 472712 h 649401"/>
                <a:gd name="connsiteX1" fmla="*/ 62383 w 514492"/>
                <a:gd name="connsiteY1" fmla="*/ 460644 h 649401"/>
                <a:gd name="connsiteX2" fmla="*/ 168155 w 514492"/>
                <a:gd name="connsiteY2" fmla="*/ 460644 h 649401"/>
                <a:gd name="connsiteX3" fmla="*/ 180223 w 514492"/>
                <a:gd name="connsiteY3" fmla="*/ 472712 h 649401"/>
                <a:gd name="connsiteX4" fmla="*/ 180223 w 514492"/>
                <a:gd name="connsiteY4" fmla="*/ 570381 h 649401"/>
                <a:gd name="connsiteX5" fmla="*/ 168155 w 514492"/>
                <a:gd name="connsiteY5" fmla="*/ 582450 h 649401"/>
                <a:gd name="connsiteX6" fmla="*/ 62383 w 514492"/>
                <a:gd name="connsiteY6" fmla="*/ 582450 h 649401"/>
                <a:gd name="connsiteX7" fmla="*/ 50314 w 514492"/>
                <a:gd name="connsiteY7" fmla="*/ 570381 h 649401"/>
                <a:gd name="connsiteX8" fmla="*/ 50314 w 514492"/>
                <a:gd name="connsiteY8" fmla="*/ 472712 h 649401"/>
                <a:gd name="connsiteX9" fmla="*/ 50314 w 514492"/>
                <a:gd name="connsiteY9" fmla="*/ 472712 h 649401"/>
                <a:gd name="connsiteX10" fmla="*/ 50314 w 514492"/>
                <a:gd name="connsiteY10" fmla="*/ 276369 h 649401"/>
                <a:gd name="connsiteX11" fmla="*/ 62383 w 514492"/>
                <a:gd name="connsiteY11" fmla="*/ 264300 h 649401"/>
                <a:gd name="connsiteX12" fmla="*/ 168155 w 514492"/>
                <a:gd name="connsiteY12" fmla="*/ 264300 h 649401"/>
                <a:gd name="connsiteX13" fmla="*/ 180223 w 514492"/>
                <a:gd name="connsiteY13" fmla="*/ 276369 h 649401"/>
                <a:gd name="connsiteX14" fmla="*/ 180223 w 514492"/>
                <a:gd name="connsiteY14" fmla="*/ 374038 h 649401"/>
                <a:gd name="connsiteX15" fmla="*/ 168155 w 514492"/>
                <a:gd name="connsiteY15" fmla="*/ 386106 h 649401"/>
                <a:gd name="connsiteX16" fmla="*/ 62383 w 514492"/>
                <a:gd name="connsiteY16" fmla="*/ 386106 h 649401"/>
                <a:gd name="connsiteX17" fmla="*/ 50314 w 514492"/>
                <a:gd name="connsiteY17" fmla="*/ 374038 h 649401"/>
                <a:gd name="connsiteX18" fmla="*/ 50314 w 514492"/>
                <a:gd name="connsiteY18" fmla="*/ 276369 h 649401"/>
                <a:gd name="connsiteX19" fmla="*/ 50314 w 514492"/>
                <a:gd name="connsiteY19" fmla="*/ 276369 h 649401"/>
                <a:gd name="connsiteX20" fmla="*/ 50314 w 514492"/>
                <a:gd name="connsiteY20" fmla="*/ 80026 h 649401"/>
                <a:gd name="connsiteX21" fmla="*/ 62383 w 514492"/>
                <a:gd name="connsiteY21" fmla="*/ 67957 h 649401"/>
                <a:gd name="connsiteX22" fmla="*/ 168155 w 514492"/>
                <a:gd name="connsiteY22" fmla="*/ 67957 h 649401"/>
                <a:gd name="connsiteX23" fmla="*/ 180223 w 514492"/>
                <a:gd name="connsiteY23" fmla="*/ 80026 h 649401"/>
                <a:gd name="connsiteX24" fmla="*/ 180223 w 514492"/>
                <a:gd name="connsiteY24" fmla="*/ 177695 h 649401"/>
                <a:gd name="connsiteX25" fmla="*/ 168155 w 514492"/>
                <a:gd name="connsiteY25" fmla="*/ 189763 h 649401"/>
                <a:gd name="connsiteX26" fmla="*/ 62383 w 514492"/>
                <a:gd name="connsiteY26" fmla="*/ 189763 h 649401"/>
                <a:gd name="connsiteX27" fmla="*/ 50314 w 514492"/>
                <a:gd name="connsiteY27" fmla="*/ 177695 h 649401"/>
                <a:gd name="connsiteX28" fmla="*/ 50314 w 514492"/>
                <a:gd name="connsiteY28" fmla="*/ 80054 h 649401"/>
                <a:gd name="connsiteX29" fmla="*/ 50314 w 514492"/>
                <a:gd name="connsiteY29" fmla="*/ 80054 h 649401"/>
                <a:gd name="connsiteX30" fmla="*/ 229072 w 514492"/>
                <a:gd name="connsiteY30" fmla="*/ 507912 h 649401"/>
                <a:gd name="connsiteX31" fmla="*/ 433461 w 514492"/>
                <a:gd name="connsiteY31" fmla="*/ 507912 h 649401"/>
                <a:gd name="connsiteX32" fmla="*/ 446564 w 514492"/>
                <a:gd name="connsiteY32" fmla="*/ 521015 h 649401"/>
                <a:gd name="connsiteX33" fmla="*/ 433461 w 514492"/>
                <a:gd name="connsiteY33" fmla="*/ 534118 h 649401"/>
                <a:gd name="connsiteX34" fmla="*/ 229072 w 514492"/>
                <a:gd name="connsiteY34" fmla="*/ 534118 h 649401"/>
                <a:gd name="connsiteX35" fmla="*/ 215998 w 514492"/>
                <a:gd name="connsiteY35" fmla="*/ 521015 h 649401"/>
                <a:gd name="connsiteX36" fmla="*/ 229072 w 514492"/>
                <a:gd name="connsiteY36" fmla="*/ 507912 h 649401"/>
                <a:gd name="connsiteX37" fmla="*/ 229072 w 514492"/>
                <a:gd name="connsiteY37" fmla="*/ 507912 h 649401"/>
                <a:gd name="connsiteX38" fmla="*/ 229072 w 514492"/>
                <a:gd name="connsiteY38" fmla="*/ 311569 h 649401"/>
                <a:gd name="connsiteX39" fmla="*/ 433461 w 514492"/>
                <a:gd name="connsiteY39" fmla="*/ 311569 h 649401"/>
                <a:gd name="connsiteX40" fmla="*/ 446564 w 514492"/>
                <a:gd name="connsiteY40" fmla="*/ 324672 h 649401"/>
                <a:gd name="connsiteX41" fmla="*/ 433461 w 514492"/>
                <a:gd name="connsiteY41" fmla="*/ 337775 h 649401"/>
                <a:gd name="connsiteX42" fmla="*/ 229072 w 514492"/>
                <a:gd name="connsiteY42" fmla="*/ 337775 h 649401"/>
                <a:gd name="connsiteX43" fmla="*/ 215998 w 514492"/>
                <a:gd name="connsiteY43" fmla="*/ 324672 h 649401"/>
                <a:gd name="connsiteX44" fmla="*/ 229072 w 514492"/>
                <a:gd name="connsiteY44" fmla="*/ 311569 h 649401"/>
                <a:gd name="connsiteX45" fmla="*/ 229072 w 514492"/>
                <a:gd name="connsiteY45" fmla="*/ 311569 h 649401"/>
                <a:gd name="connsiteX46" fmla="*/ 229072 w 514492"/>
                <a:gd name="connsiteY46" fmla="*/ 115226 h 649401"/>
                <a:gd name="connsiteX47" fmla="*/ 433461 w 514492"/>
                <a:gd name="connsiteY47" fmla="*/ 115226 h 649401"/>
                <a:gd name="connsiteX48" fmla="*/ 446564 w 514492"/>
                <a:gd name="connsiteY48" fmla="*/ 128329 h 649401"/>
                <a:gd name="connsiteX49" fmla="*/ 433461 w 514492"/>
                <a:gd name="connsiteY49" fmla="*/ 141432 h 649401"/>
                <a:gd name="connsiteX50" fmla="*/ 229072 w 514492"/>
                <a:gd name="connsiteY50" fmla="*/ 141432 h 649401"/>
                <a:gd name="connsiteX51" fmla="*/ 215998 w 514492"/>
                <a:gd name="connsiteY51" fmla="*/ 128329 h 649401"/>
                <a:gd name="connsiteX52" fmla="*/ 229072 w 514492"/>
                <a:gd name="connsiteY52" fmla="*/ 115226 h 649401"/>
                <a:gd name="connsiteX53" fmla="*/ 229072 w 514492"/>
                <a:gd name="connsiteY53" fmla="*/ 115226 h 649401"/>
                <a:gd name="connsiteX54" fmla="*/ 0 w 514492"/>
                <a:gd name="connsiteY54" fmla="*/ 45027 h 649401"/>
                <a:gd name="connsiteX55" fmla="*/ 0 w 514492"/>
                <a:gd name="connsiteY55" fmla="*/ 604374 h 649401"/>
                <a:gd name="connsiteX56" fmla="*/ 45027 w 514492"/>
                <a:gd name="connsiteY56" fmla="*/ 649401 h 649401"/>
                <a:gd name="connsiteX57" fmla="*/ 469466 w 514492"/>
                <a:gd name="connsiteY57" fmla="*/ 649401 h 649401"/>
                <a:gd name="connsiteX58" fmla="*/ 514493 w 514492"/>
                <a:gd name="connsiteY58" fmla="*/ 604374 h 649401"/>
                <a:gd name="connsiteX59" fmla="*/ 514493 w 514492"/>
                <a:gd name="connsiteY59" fmla="*/ 45027 h 649401"/>
                <a:gd name="connsiteX60" fmla="*/ 469466 w 514492"/>
                <a:gd name="connsiteY60" fmla="*/ 0 h 649401"/>
                <a:gd name="connsiteX61" fmla="*/ 45027 w 514492"/>
                <a:gd name="connsiteY61" fmla="*/ 0 h 649401"/>
                <a:gd name="connsiteX62" fmla="*/ 0 w 514492"/>
                <a:gd name="connsiteY62" fmla="*/ 45027 h 649401"/>
                <a:gd name="connsiteX63" fmla="*/ 0 w 514492"/>
                <a:gd name="connsiteY63" fmla="*/ 45027 h 6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4492" h="649401">
                  <a:moveTo>
                    <a:pt x="50314" y="472712"/>
                  </a:moveTo>
                  <a:cubicBezTo>
                    <a:pt x="50314" y="466075"/>
                    <a:pt x="55745" y="460644"/>
                    <a:pt x="62383" y="460644"/>
                  </a:cubicBezTo>
                  <a:lnTo>
                    <a:pt x="168155" y="460644"/>
                  </a:lnTo>
                  <a:cubicBezTo>
                    <a:pt x="174792" y="460644"/>
                    <a:pt x="180223" y="466075"/>
                    <a:pt x="180223" y="472712"/>
                  </a:cubicBezTo>
                  <a:lnTo>
                    <a:pt x="180223" y="570381"/>
                  </a:lnTo>
                  <a:cubicBezTo>
                    <a:pt x="180223" y="577019"/>
                    <a:pt x="174792" y="582450"/>
                    <a:pt x="168155" y="582450"/>
                  </a:cubicBezTo>
                  <a:lnTo>
                    <a:pt x="62383" y="582450"/>
                  </a:lnTo>
                  <a:cubicBezTo>
                    <a:pt x="55745" y="582450"/>
                    <a:pt x="50314" y="577019"/>
                    <a:pt x="50314" y="570381"/>
                  </a:cubicBezTo>
                  <a:lnTo>
                    <a:pt x="50314" y="472712"/>
                  </a:lnTo>
                  <a:lnTo>
                    <a:pt x="50314" y="472712"/>
                  </a:lnTo>
                  <a:close/>
                  <a:moveTo>
                    <a:pt x="50314" y="276369"/>
                  </a:moveTo>
                  <a:cubicBezTo>
                    <a:pt x="50314" y="269731"/>
                    <a:pt x="55745" y="264300"/>
                    <a:pt x="62383" y="264300"/>
                  </a:cubicBezTo>
                  <a:lnTo>
                    <a:pt x="168155" y="264300"/>
                  </a:lnTo>
                  <a:cubicBezTo>
                    <a:pt x="174792" y="264300"/>
                    <a:pt x="180223" y="269731"/>
                    <a:pt x="180223" y="276369"/>
                  </a:cubicBezTo>
                  <a:lnTo>
                    <a:pt x="180223" y="374038"/>
                  </a:lnTo>
                  <a:cubicBezTo>
                    <a:pt x="180223" y="380675"/>
                    <a:pt x="174792" y="386106"/>
                    <a:pt x="168155" y="386106"/>
                  </a:cubicBezTo>
                  <a:lnTo>
                    <a:pt x="62383" y="386106"/>
                  </a:lnTo>
                  <a:cubicBezTo>
                    <a:pt x="55745" y="386106"/>
                    <a:pt x="50314" y="380675"/>
                    <a:pt x="50314" y="374038"/>
                  </a:cubicBezTo>
                  <a:lnTo>
                    <a:pt x="50314" y="276369"/>
                  </a:lnTo>
                  <a:lnTo>
                    <a:pt x="50314" y="276369"/>
                  </a:lnTo>
                  <a:close/>
                  <a:moveTo>
                    <a:pt x="50314" y="80026"/>
                  </a:moveTo>
                  <a:cubicBezTo>
                    <a:pt x="50314" y="73388"/>
                    <a:pt x="55745" y="67957"/>
                    <a:pt x="62383" y="67957"/>
                  </a:cubicBezTo>
                  <a:lnTo>
                    <a:pt x="168155" y="67957"/>
                  </a:lnTo>
                  <a:cubicBezTo>
                    <a:pt x="174792" y="67957"/>
                    <a:pt x="180223" y="73388"/>
                    <a:pt x="180223" y="80026"/>
                  </a:cubicBezTo>
                  <a:lnTo>
                    <a:pt x="180223" y="177695"/>
                  </a:lnTo>
                  <a:cubicBezTo>
                    <a:pt x="180223" y="184332"/>
                    <a:pt x="174792" y="189763"/>
                    <a:pt x="168155" y="189763"/>
                  </a:cubicBezTo>
                  <a:lnTo>
                    <a:pt x="62383" y="189763"/>
                  </a:lnTo>
                  <a:cubicBezTo>
                    <a:pt x="55745" y="189763"/>
                    <a:pt x="50314" y="184332"/>
                    <a:pt x="50314" y="177695"/>
                  </a:cubicBezTo>
                  <a:lnTo>
                    <a:pt x="50314" y="80054"/>
                  </a:lnTo>
                  <a:lnTo>
                    <a:pt x="50314" y="80054"/>
                  </a:lnTo>
                  <a:close/>
                  <a:moveTo>
                    <a:pt x="229072" y="507912"/>
                  </a:moveTo>
                  <a:lnTo>
                    <a:pt x="433461" y="507912"/>
                  </a:lnTo>
                  <a:cubicBezTo>
                    <a:pt x="440702" y="507912"/>
                    <a:pt x="446564" y="513774"/>
                    <a:pt x="446564" y="521015"/>
                  </a:cubicBezTo>
                  <a:cubicBezTo>
                    <a:pt x="446564" y="528256"/>
                    <a:pt x="440702" y="534118"/>
                    <a:pt x="433461" y="534118"/>
                  </a:cubicBezTo>
                  <a:lnTo>
                    <a:pt x="229072" y="534118"/>
                  </a:lnTo>
                  <a:cubicBezTo>
                    <a:pt x="221831" y="534118"/>
                    <a:pt x="215998" y="528256"/>
                    <a:pt x="215998" y="521015"/>
                  </a:cubicBezTo>
                  <a:cubicBezTo>
                    <a:pt x="215998" y="513774"/>
                    <a:pt x="221860" y="507912"/>
                    <a:pt x="229072" y="507912"/>
                  </a:cubicBezTo>
                  <a:lnTo>
                    <a:pt x="229072" y="507912"/>
                  </a:lnTo>
                  <a:close/>
                  <a:moveTo>
                    <a:pt x="229072" y="311569"/>
                  </a:moveTo>
                  <a:lnTo>
                    <a:pt x="433461" y="311569"/>
                  </a:lnTo>
                  <a:cubicBezTo>
                    <a:pt x="440702" y="311569"/>
                    <a:pt x="446564" y="317431"/>
                    <a:pt x="446564" y="324672"/>
                  </a:cubicBezTo>
                  <a:cubicBezTo>
                    <a:pt x="446564" y="331913"/>
                    <a:pt x="440702" y="337775"/>
                    <a:pt x="433461" y="337775"/>
                  </a:cubicBezTo>
                  <a:lnTo>
                    <a:pt x="229072" y="337775"/>
                  </a:lnTo>
                  <a:cubicBezTo>
                    <a:pt x="221831" y="337775"/>
                    <a:pt x="215998" y="331913"/>
                    <a:pt x="215998" y="324672"/>
                  </a:cubicBezTo>
                  <a:cubicBezTo>
                    <a:pt x="215998" y="317431"/>
                    <a:pt x="221860" y="311569"/>
                    <a:pt x="229072" y="311569"/>
                  </a:cubicBezTo>
                  <a:lnTo>
                    <a:pt x="229072" y="311569"/>
                  </a:lnTo>
                  <a:close/>
                  <a:moveTo>
                    <a:pt x="229072" y="115226"/>
                  </a:moveTo>
                  <a:lnTo>
                    <a:pt x="433461" y="115226"/>
                  </a:lnTo>
                  <a:cubicBezTo>
                    <a:pt x="440702" y="115226"/>
                    <a:pt x="446564" y="121087"/>
                    <a:pt x="446564" y="128329"/>
                  </a:cubicBezTo>
                  <a:cubicBezTo>
                    <a:pt x="446564" y="135570"/>
                    <a:pt x="440702" y="141432"/>
                    <a:pt x="433461" y="141432"/>
                  </a:cubicBezTo>
                  <a:lnTo>
                    <a:pt x="229072" y="141432"/>
                  </a:lnTo>
                  <a:cubicBezTo>
                    <a:pt x="221831" y="141432"/>
                    <a:pt x="215998" y="135570"/>
                    <a:pt x="215998" y="128329"/>
                  </a:cubicBezTo>
                  <a:cubicBezTo>
                    <a:pt x="215998" y="121087"/>
                    <a:pt x="221860" y="115226"/>
                    <a:pt x="229072" y="115226"/>
                  </a:cubicBezTo>
                  <a:lnTo>
                    <a:pt x="229072" y="115226"/>
                  </a:lnTo>
                  <a:close/>
                  <a:moveTo>
                    <a:pt x="0" y="45027"/>
                  </a:moveTo>
                  <a:lnTo>
                    <a:pt x="0" y="604374"/>
                  </a:lnTo>
                  <a:cubicBezTo>
                    <a:pt x="0" y="629143"/>
                    <a:pt x="20258" y="649401"/>
                    <a:pt x="45027" y="649401"/>
                  </a:cubicBezTo>
                  <a:lnTo>
                    <a:pt x="469466" y="649401"/>
                  </a:lnTo>
                  <a:cubicBezTo>
                    <a:pt x="494235" y="649401"/>
                    <a:pt x="514493" y="629143"/>
                    <a:pt x="514493" y="604374"/>
                  </a:cubicBezTo>
                  <a:lnTo>
                    <a:pt x="514493" y="45027"/>
                  </a:lnTo>
                  <a:cubicBezTo>
                    <a:pt x="514493" y="20258"/>
                    <a:pt x="494235" y="0"/>
                    <a:pt x="469466" y="0"/>
                  </a:cubicBezTo>
                  <a:lnTo>
                    <a:pt x="45027" y="0"/>
                  </a:lnTo>
                  <a:cubicBezTo>
                    <a:pt x="20258" y="0"/>
                    <a:pt x="0" y="20258"/>
                    <a:pt x="0" y="45027"/>
                  </a:cubicBezTo>
                  <a:lnTo>
                    <a:pt x="0" y="45027"/>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6B78292-5C03-4267-DCAF-FE7B8891346C}"/>
                </a:ext>
              </a:extLst>
            </p:cNvPr>
            <p:cNvSpPr/>
            <p:nvPr/>
          </p:nvSpPr>
          <p:spPr>
            <a:xfrm>
              <a:off x="10727688" y="3104828"/>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330029D-548E-9CDE-3028-D908CC4EA307}"/>
                </a:ext>
              </a:extLst>
            </p:cNvPr>
            <p:cNvSpPr/>
            <p:nvPr/>
          </p:nvSpPr>
          <p:spPr>
            <a:xfrm>
              <a:off x="10727688" y="330117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B38D947-4FB2-5B6A-61F9-745D2311E584}"/>
                </a:ext>
              </a:extLst>
            </p:cNvPr>
            <p:cNvSpPr/>
            <p:nvPr/>
          </p:nvSpPr>
          <p:spPr>
            <a:xfrm>
              <a:off x="10727688" y="349849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378276B6-6568-A86F-0EAE-C05F4C2EE490}"/>
              </a:ext>
              <a:ext uri="{C183D7F6-B498-43B3-948B-1728B52AA6E4}">
                <adec:decorative xmlns:adec="http://schemas.microsoft.com/office/drawing/2017/decorative" val="1"/>
              </a:ext>
            </a:extLst>
          </p:cNvPr>
          <p:cNvGrpSpPr/>
          <p:nvPr/>
        </p:nvGrpSpPr>
        <p:grpSpPr>
          <a:xfrm>
            <a:off x="4657666" y="5049780"/>
            <a:ext cx="566926" cy="358938"/>
            <a:chOff x="4751403" y="52021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51" name="Freeform: Shape 150">
              <a:extLst>
                <a:ext uri="{FF2B5EF4-FFF2-40B4-BE49-F238E27FC236}">
                  <a16:creationId xmlns:a16="http://schemas.microsoft.com/office/drawing/2014/main" id="{BA3B5A84-96DF-3976-12B6-FBA3A93B1B58}"/>
                </a:ext>
              </a:extLst>
            </p:cNvPr>
            <p:cNvSpPr/>
            <p:nvPr/>
          </p:nvSpPr>
          <p:spPr>
            <a:xfrm>
              <a:off x="4816927" y="52564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EF6046A-62A9-D977-6AA4-FA32E7C91234}"/>
                </a:ext>
              </a:extLst>
            </p:cNvPr>
            <p:cNvSpPr/>
            <p:nvPr/>
          </p:nvSpPr>
          <p:spPr>
            <a:xfrm>
              <a:off x="4868869" y="54194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AFD1E074-D3DC-9B23-D1E9-424617ECA8B8}"/>
                </a:ext>
              </a:extLst>
            </p:cNvPr>
            <p:cNvSpPr/>
            <p:nvPr/>
          </p:nvSpPr>
          <p:spPr>
            <a:xfrm>
              <a:off x="4910868" y="54594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C4B8F47-D86F-B8E0-33F2-C2530F9CE368}"/>
                </a:ext>
              </a:extLst>
            </p:cNvPr>
            <p:cNvSpPr/>
            <p:nvPr/>
          </p:nvSpPr>
          <p:spPr>
            <a:xfrm>
              <a:off x="4955534" y="54989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0137D403-E637-1ADB-CB9A-3387DAB65E84}"/>
                </a:ext>
              </a:extLst>
            </p:cNvPr>
            <p:cNvSpPr/>
            <p:nvPr/>
          </p:nvSpPr>
          <p:spPr>
            <a:xfrm>
              <a:off x="4834886" y="54147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1A3E1723-B0A7-00C5-A3C1-329A0CAA1240}"/>
                </a:ext>
              </a:extLst>
            </p:cNvPr>
            <p:cNvSpPr/>
            <p:nvPr/>
          </p:nvSpPr>
          <p:spPr>
            <a:xfrm>
              <a:off x="4924931" y="52461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5D8F644-97A6-ADE4-9749-631DFEBC7CF3}"/>
                </a:ext>
              </a:extLst>
            </p:cNvPr>
            <p:cNvSpPr/>
            <p:nvPr/>
          </p:nvSpPr>
          <p:spPr>
            <a:xfrm>
              <a:off x="4751403" y="52021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CD1F3F50-346F-DF17-2682-7C38EF923319}"/>
                </a:ext>
              </a:extLst>
            </p:cNvPr>
            <p:cNvSpPr/>
            <p:nvPr/>
          </p:nvSpPr>
          <p:spPr>
            <a:xfrm>
              <a:off x="5180104" y="52021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 name="Graphic 13">
            <a:extLst>
              <a:ext uri="{FF2B5EF4-FFF2-40B4-BE49-F238E27FC236}">
                <a16:creationId xmlns:a16="http://schemas.microsoft.com/office/drawing/2014/main" id="{91CC2B73-2BAC-D54A-62D0-D6340B4358F6}"/>
              </a:ext>
              <a:ext uri="{C183D7F6-B498-43B3-948B-1728B52AA6E4}">
                <adec:decorative xmlns:adec="http://schemas.microsoft.com/office/drawing/2017/decorative" val="1"/>
              </a:ext>
            </a:extLst>
          </p:cNvPr>
          <p:cNvSpPr/>
          <p:nvPr/>
        </p:nvSpPr>
        <p:spPr>
          <a:xfrm>
            <a:off x="6344525" y="4884737"/>
            <a:ext cx="356806" cy="462248"/>
          </a:xfrm>
          <a:custGeom>
            <a:avLst/>
            <a:gdLst>
              <a:gd name="connsiteX0" fmla="*/ 51816 w 356806"/>
              <a:gd name="connsiteY0" fmla="*/ 244316 h 462248"/>
              <a:gd name="connsiteX1" fmla="*/ 310991 w 356806"/>
              <a:gd name="connsiteY1" fmla="*/ 244316 h 462248"/>
              <a:gd name="connsiteX2" fmla="*/ 320993 w 356806"/>
              <a:gd name="connsiteY2" fmla="*/ 254318 h 462248"/>
              <a:gd name="connsiteX3" fmla="*/ 310991 w 356806"/>
              <a:gd name="connsiteY3" fmla="*/ 264319 h 462248"/>
              <a:gd name="connsiteX4" fmla="*/ 51816 w 356806"/>
              <a:gd name="connsiteY4" fmla="*/ 264319 h 462248"/>
              <a:gd name="connsiteX5" fmla="*/ 41815 w 356806"/>
              <a:gd name="connsiteY5" fmla="*/ 254318 h 462248"/>
              <a:gd name="connsiteX6" fmla="*/ 51816 w 356806"/>
              <a:gd name="connsiteY6" fmla="*/ 244316 h 462248"/>
              <a:gd name="connsiteX7" fmla="*/ 51816 w 356806"/>
              <a:gd name="connsiteY7" fmla="*/ 244316 h 462248"/>
              <a:gd name="connsiteX8" fmla="*/ 51816 w 356806"/>
              <a:gd name="connsiteY8" fmla="*/ 164497 h 462248"/>
              <a:gd name="connsiteX9" fmla="*/ 310991 w 356806"/>
              <a:gd name="connsiteY9" fmla="*/ 164497 h 462248"/>
              <a:gd name="connsiteX10" fmla="*/ 320993 w 356806"/>
              <a:gd name="connsiteY10" fmla="*/ 174498 h 462248"/>
              <a:gd name="connsiteX11" fmla="*/ 310991 w 356806"/>
              <a:gd name="connsiteY11" fmla="*/ 184499 h 462248"/>
              <a:gd name="connsiteX12" fmla="*/ 51816 w 356806"/>
              <a:gd name="connsiteY12" fmla="*/ 184499 h 462248"/>
              <a:gd name="connsiteX13" fmla="*/ 41815 w 356806"/>
              <a:gd name="connsiteY13" fmla="*/ 174498 h 462248"/>
              <a:gd name="connsiteX14" fmla="*/ 51816 w 356806"/>
              <a:gd name="connsiteY14" fmla="*/ 164497 h 462248"/>
              <a:gd name="connsiteX15" fmla="*/ 51816 w 356806"/>
              <a:gd name="connsiteY15" fmla="*/ 164497 h 462248"/>
              <a:gd name="connsiteX16" fmla="*/ 51816 w 356806"/>
              <a:gd name="connsiteY16" fmla="*/ 84677 h 462248"/>
              <a:gd name="connsiteX17" fmla="*/ 310991 w 356806"/>
              <a:gd name="connsiteY17" fmla="*/ 84677 h 462248"/>
              <a:gd name="connsiteX18" fmla="*/ 320993 w 356806"/>
              <a:gd name="connsiteY18" fmla="*/ 94678 h 462248"/>
              <a:gd name="connsiteX19" fmla="*/ 310991 w 356806"/>
              <a:gd name="connsiteY19" fmla="*/ 104680 h 462248"/>
              <a:gd name="connsiteX20" fmla="*/ 51816 w 356806"/>
              <a:gd name="connsiteY20" fmla="*/ 104680 h 462248"/>
              <a:gd name="connsiteX21" fmla="*/ 41815 w 356806"/>
              <a:gd name="connsiteY21" fmla="*/ 94678 h 462248"/>
              <a:gd name="connsiteX22" fmla="*/ 51816 w 356806"/>
              <a:gd name="connsiteY22" fmla="*/ 84677 h 462248"/>
              <a:gd name="connsiteX23" fmla="*/ 51816 w 356806"/>
              <a:gd name="connsiteY23" fmla="*/ 84677 h 462248"/>
              <a:gd name="connsiteX24" fmla="*/ 270986 w 356806"/>
              <a:gd name="connsiteY24" fmla="*/ 397193 h 462248"/>
              <a:gd name="connsiteX25" fmla="*/ 268891 w 356806"/>
              <a:gd name="connsiteY25" fmla="*/ 395954 h 462248"/>
              <a:gd name="connsiteX26" fmla="*/ 216408 w 356806"/>
              <a:gd name="connsiteY26" fmla="*/ 367665 h 462248"/>
              <a:gd name="connsiteX27" fmla="*/ 229553 w 356806"/>
              <a:gd name="connsiteY27" fmla="*/ 347853 h 462248"/>
              <a:gd name="connsiteX28" fmla="*/ 266414 w 356806"/>
              <a:gd name="connsiteY28" fmla="*/ 377476 h 462248"/>
              <a:gd name="connsiteX29" fmla="*/ 298895 w 356806"/>
              <a:gd name="connsiteY29" fmla="*/ 313087 h 462248"/>
              <a:gd name="connsiteX30" fmla="*/ 319469 w 356806"/>
              <a:gd name="connsiteY30" fmla="*/ 325088 h 462248"/>
              <a:gd name="connsiteX31" fmla="*/ 271082 w 356806"/>
              <a:gd name="connsiteY31" fmla="*/ 397097 h 462248"/>
              <a:gd name="connsiteX32" fmla="*/ 271082 w 356806"/>
              <a:gd name="connsiteY32" fmla="*/ 397097 h 462248"/>
              <a:gd name="connsiteX33" fmla="*/ 157448 w 356806"/>
              <a:gd name="connsiteY33" fmla="*/ 396240 h 462248"/>
              <a:gd name="connsiteX34" fmla="*/ 52769 w 356806"/>
              <a:gd name="connsiteY34" fmla="*/ 396240 h 462248"/>
              <a:gd name="connsiteX35" fmla="*/ 42767 w 356806"/>
              <a:gd name="connsiteY35" fmla="*/ 386239 h 462248"/>
              <a:gd name="connsiteX36" fmla="*/ 52769 w 356806"/>
              <a:gd name="connsiteY36" fmla="*/ 376238 h 462248"/>
              <a:gd name="connsiteX37" fmla="*/ 157448 w 356806"/>
              <a:gd name="connsiteY37" fmla="*/ 376238 h 462248"/>
              <a:gd name="connsiteX38" fmla="*/ 167450 w 356806"/>
              <a:gd name="connsiteY38" fmla="*/ 386239 h 462248"/>
              <a:gd name="connsiteX39" fmla="*/ 157448 w 356806"/>
              <a:gd name="connsiteY39" fmla="*/ 396240 h 462248"/>
              <a:gd name="connsiteX40" fmla="*/ 157448 w 356806"/>
              <a:gd name="connsiteY40" fmla="*/ 396240 h 462248"/>
              <a:gd name="connsiteX41" fmla="*/ 39815 w 356806"/>
              <a:gd name="connsiteY41" fmla="*/ 462153 h 462248"/>
              <a:gd name="connsiteX42" fmla="*/ 316897 w 356806"/>
              <a:gd name="connsiteY42" fmla="*/ 462153 h 462248"/>
              <a:gd name="connsiteX43" fmla="*/ 356807 w 356806"/>
              <a:gd name="connsiteY43" fmla="*/ 422243 h 462248"/>
              <a:gd name="connsiteX44" fmla="*/ 356807 w 356806"/>
              <a:gd name="connsiteY44" fmla="*/ 39910 h 462248"/>
              <a:gd name="connsiteX45" fmla="*/ 316897 w 356806"/>
              <a:gd name="connsiteY45" fmla="*/ 0 h 462248"/>
              <a:gd name="connsiteX46" fmla="*/ 39910 w 356806"/>
              <a:gd name="connsiteY46" fmla="*/ 0 h 462248"/>
              <a:gd name="connsiteX47" fmla="*/ 0 w 356806"/>
              <a:gd name="connsiteY47" fmla="*/ 39910 h 462248"/>
              <a:gd name="connsiteX48" fmla="*/ 0 w 356806"/>
              <a:gd name="connsiteY48" fmla="*/ 422339 h 462248"/>
              <a:gd name="connsiteX49" fmla="*/ 39910 w 356806"/>
              <a:gd name="connsiteY49" fmla="*/ 462248 h 462248"/>
              <a:gd name="connsiteX50" fmla="*/ 39910 w 356806"/>
              <a:gd name="connsiteY50" fmla="*/ 462248 h 46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56806" h="462248">
                <a:moveTo>
                  <a:pt x="51816" y="244316"/>
                </a:moveTo>
                <a:lnTo>
                  <a:pt x="310991" y="244316"/>
                </a:lnTo>
                <a:cubicBezTo>
                  <a:pt x="316516" y="244316"/>
                  <a:pt x="320993" y="248793"/>
                  <a:pt x="320993" y="254318"/>
                </a:cubicBezTo>
                <a:cubicBezTo>
                  <a:pt x="320993" y="259842"/>
                  <a:pt x="316516" y="264319"/>
                  <a:pt x="310991" y="264319"/>
                </a:cubicBezTo>
                <a:lnTo>
                  <a:pt x="51816" y="264319"/>
                </a:lnTo>
                <a:cubicBezTo>
                  <a:pt x="46292" y="264319"/>
                  <a:pt x="41815" y="259842"/>
                  <a:pt x="41815" y="254318"/>
                </a:cubicBezTo>
                <a:cubicBezTo>
                  <a:pt x="41815" y="248793"/>
                  <a:pt x="46292" y="244316"/>
                  <a:pt x="51816" y="244316"/>
                </a:cubicBezTo>
                <a:lnTo>
                  <a:pt x="51816" y="244316"/>
                </a:lnTo>
                <a:close/>
                <a:moveTo>
                  <a:pt x="51816" y="164497"/>
                </a:moveTo>
                <a:lnTo>
                  <a:pt x="310991" y="164497"/>
                </a:lnTo>
                <a:cubicBezTo>
                  <a:pt x="316516" y="164497"/>
                  <a:pt x="320993" y="168974"/>
                  <a:pt x="320993" y="174498"/>
                </a:cubicBezTo>
                <a:cubicBezTo>
                  <a:pt x="320993" y="180023"/>
                  <a:pt x="316516" y="184499"/>
                  <a:pt x="310991" y="184499"/>
                </a:cubicBezTo>
                <a:lnTo>
                  <a:pt x="51816" y="184499"/>
                </a:lnTo>
                <a:cubicBezTo>
                  <a:pt x="46292" y="184499"/>
                  <a:pt x="41815" y="180023"/>
                  <a:pt x="41815" y="174498"/>
                </a:cubicBezTo>
                <a:cubicBezTo>
                  <a:pt x="41815" y="168974"/>
                  <a:pt x="46292" y="164497"/>
                  <a:pt x="51816" y="164497"/>
                </a:cubicBezTo>
                <a:lnTo>
                  <a:pt x="51816" y="164497"/>
                </a:lnTo>
                <a:close/>
                <a:moveTo>
                  <a:pt x="51816" y="84677"/>
                </a:moveTo>
                <a:lnTo>
                  <a:pt x="310991" y="84677"/>
                </a:lnTo>
                <a:cubicBezTo>
                  <a:pt x="316516" y="84677"/>
                  <a:pt x="320993" y="89154"/>
                  <a:pt x="320993" y="94678"/>
                </a:cubicBezTo>
                <a:cubicBezTo>
                  <a:pt x="320993" y="100203"/>
                  <a:pt x="316516" y="104680"/>
                  <a:pt x="310991" y="104680"/>
                </a:cubicBezTo>
                <a:lnTo>
                  <a:pt x="51816" y="104680"/>
                </a:lnTo>
                <a:cubicBezTo>
                  <a:pt x="46292" y="104680"/>
                  <a:pt x="41815" y="100203"/>
                  <a:pt x="41815" y="94678"/>
                </a:cubicBezTo>
                <a:cubicBezTo>
                  <a:pt x="41815" y="89154"/>
                  <a:pt x="46292" y="84677"/>
                  <a:pt x="51816" y="84677"/>
                </a:cubicBezTo>
                <a:lnTo>
                  <a:pt x="51816" y="84677"/>
                </a:lnTo>
                <a:close/>
                <a:moveTo>
                  <a:pt x="270986" y="397193"/>
                </a:moveTo>
                <a:lnTo>
                  <a:pt x="268891" y="395954"/>
                </a:lnTo>
                <a:lnTo>
                  <a:pt x="216408" y="367665"/>
                </a:lnTo>
                <a:lnTo>
                  <a:pt x="229553" y="347853"/>
                </a:lnTo>
                <a:lnTo>
                  <a:pt x="266414" y="377476"/>
                </a:lnTo>
                <a:lnTo>
                  <a:pt x="298895" y="313087"/>
                </a:lnTo>
                <a:lnTo>
                  <a:pt x="319469" y="325088"/>
                </a:lnTo>
                <a:lnTo>
                  <a:pt x="271082" y="397097"/>
                </a:lnTo>
                <a:lnTo>
                  <a:pt x="271082" y="397097"/>
                </a:lnTo>
                <a:close/>
                <a:moveTo>
                  <a:pt x="157448" y="396240"/>
                </a:moveTo>
                <a:lnTo>
                  <a:pt x="52769" y="396240"/>
                </a:lnTo>
                <a:cubicBezTo>
                  <a:pt x="47244" y="396240"/>
                  <a:pt x="42767" y="391763"/>
                  <a:pt x="42767" y="386239"/>
                </a:cubicBezTo>
                <a:cubicBezTo>
                  <a:pt x="42767" y="380714"/>
                  <a:pt x="47244" y="376238"/>
                  <a:pt x="52769" y="376238"/>
                </a:cubicBezTo>
                <a:lnTo>
                  <a:pt x="157448" y="376238"/>
                </a:lnTo>
                <a:cubicBezTo>
                  <a:pt x="162973" y="376238"/>
                  <a:pt x="167450" y="380714"/>
                  <a:pt x="167450" y="386239"/>
                </a:cubicBezTo>
                <a:cubicBezTo>
                  <a:pt x="167450" y="391763"/>
                  <a:pt x="162973" y="396240"/>
                  <a:pt x="157448" y="396240"/>
                </a:cubicBezTo>
                <a:lnTo>
                  <a:pt x="157448" y="396240"/>
                </a:lnTo>
                <a:close/>
                <a:moveTo>
                  <a:pt x="39815" y="462153"/>
                </a:moveTo>
                <a:lnTo>
                  <a:pt x="316897" y="462153"/>
                </a:lnTo>
                <a:cubicBezTo>
                  <a:pt x="338804" y="462153"/>
                  <a:pt x="356807" y="444246"/>
                  <a:pt x="356807" y="422243"/>
                </a:cubicBezTo>
                <a:lnTo>
                  <a:pt x="356807" y="39910"/>
                </a:lnTo>
                <a:cubicBezTo>
                  <a:pt x="356807" y="18002"/>
                  <a:pt x="338900" y="0"/>
                  <a:pt x="316897" y="0"/>
                </a:cubicBezTo>
                <a:lnTo>
                  <a:pt x="39910" y="0"/>
                </a:lnTo>
                <a:cubicBezTo>
                  <a:pt x="17907" y="0"/>
                  <a:pt x="0" y="17907"/>
                  <a:pt x="0" y="39910"/>
                </a:cubicBezTo>
                <a:lnTo>
                  <a:pt x="0" y="422339"/>
                </a:lnTo>
                <a:cubicBezTo>
                  <a:pt x="0" y="444246"/>
                  <a:pt x="17907" y="462248"/>
                  <a:pt x="39910" y="462248"/>
                </a:cubicBezTo>
                <a:lnTo>
                  <a:pt x="39910" y="462248"/>
                </a:lnTo>
                <a:close/>
              </a:path>
            </a:pathLst>
          </a:custGeom>
          <a:gradFill>
            <a:gsLst>
              <a:gs pos="0">
                <a:srgbClr val="C03BC4"/>
              </a:gs>
              <a:gs pos="66000">
                <a:srgbClr val="2A446F"/>
              </a:gs>
            </a:gsLst>
            <a:path path="circle">
              <a:fillToRect l="100000" t="100000"/>
            </a:path>
          </a:gradFill>
          <a:ln w="952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itle 27">
            <a:extLst>
              <a:ext uri="{FF2B5EF4-FFF2-40B4-BE49-F238E27FC236}">
                <a16:creationId xmlns:a16="http://schemas.microsoft.com/office/drawing/2014/main" id="{88A107BD-8313-05E6-E4C0-4D9E531E5D91}"/>
              </a:ext>
            </a:extLst>
          </p:cNvPr>
          <p:cNvSpPr>
            <a:spLocks noGrp="1"/>
          </p:cNvSpPr>
          <p:nvPr>
            <p:ph type="title"/>
          </p:nvPr>
        </p:nvSpPr>
        <p:spPr/>
        <p:txBody>
          <a:bodyPr>
            <a:normAutofit fontScale="90000"/>
          </a:bodyPr>
          <a:lstStyle/>
          <a:p>
            <a:r>
              <a:rPr lang="en-US"/>
              <a:t>Key generative AI use cases across the Financial Services Industry</a:t>
            </a:r>
          </a:p>
        </p:txBody>
      </p:sp>
      <p:sp>
        <p:nvSpPr>
          <p:cNvPr id="31" name="Title 1">
            <a:extLst>
              <a:ext uri="{FF2B5EF4-FFF2-40B4-BE49-F238E27FC236}">
                <a16:creationId xmlns:a16="http://schemas.microsoft.com/office/drawing/2014/main" id="{4ABAAC5D-3D15-C2F1-6CCC-244C528DD792}"/>
              </a:ext>
            </a:extLst>
          </p:cNvPr>
          <p:cNvSpPr txBox="1">
            <a:spLocks/>
          </p:cNvSpPr>
          <p:nvPr/>
        </p:nvSpPr>
        <p:spPr>
          <a:xfrm>
            <a:off x="525840" y="2237155"/>
            <a:ext cx="1898650"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Banking</a:t>
            </a:r>
          </a:p>
        </p:txBody>
      </p:sp>
      <p:sp>
        <p:nvSpPr>
          <p:cNvPr id="39" name="Rectangle 38">
            <a:extLst>
              <a:ext uri="{FF2B5EF4-FFF2-40B4-BE49-F238E27FC236}">
                <a16:creationId xmlns:a16="http://schemas.microsoft.com/office/drawing/2014/main" id="{B5C7BB19-410E-882C-79A6-CA343BB898C2}"/>
              </a:ext>
            </a:extLst>
          </p:cNvPr>
          <p:cNvSpPr/>
          <p:nvPr/>
        </p:nvSpPr>
        <p:spPr bwMode="auto">
          <a:xfrm>
            <a:off x="2642852" y="2205330"/>
            <a:ext cx="146434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Customer Engagement Summarization</a:t>
            </a:r>
          </a:p>
        </p:txBody>
      </p:sp>
      <p:sp>
        <p:nvSpPr>
          <p:cNvPr id="44" name="Rectangle 43">
            <a:extLst>
              <a:ext uri="{FF2B5EF4-FFF2-40B4-BE49-F238E27FC236}">
                <a16:creationId xmlns:a16="http://schemas.microsoft.com/office/drawing/2014/main" id="{B4E26BD7-BFB4-FB4B-7D9E-2AC346DF6E60}"/>
              </a:ext>
            </a:extLst>
          </p:cNvPr>
          <p:cNvSpPr/>
          <p:nvPr/>
        </p:nvSpPr>
        <p:spPr bwMode="auto">
          <a:xfrm>
            <a:off x="4325967" y="2198621"/>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advisors </a:t>
            </a:r>
          </a:p>
        </p:txBody>
      </p:sp>
      <p:sp>
        <p:nvSpPr>
          <p:cNvPr id="64" name="Rectangle 63">
            <a:extLst>
              <a:ext uri="{FF2B5EF4-FFF2-40B4-BE49-F238E27FC236}">
                <a16:creationId xmlns:a16="http://schemas.microsoft.com/office/drawing/2014/main" id="{6264AD44-75C4-7496-4072-9F4F30316B8E}"/>
              </a:ext>
            </a:extLst>
          </p:cNvPr>
          <p:cNvSpPr/>
          <p:nvPr/>
        </p:nvSpPr>
        <p:spPr bwMode="auto">
          <a:xfrm>
            <a:off x="5907766" y="2178636"/>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24" name="Title 1">
            <a:extLst>
              <a:ext uri="{FF2B5EF4-FFF2-40B4-BE49-F238E27FC236}">
                <a16:creationId xmlns:a16="http://schemas.microsoft.com/office/drawing/2014/main" id="{E92ED75C-ECA6-37EC-D37C-39031412B05B}"/>
              </a:ext>
            </a:extLst>
          </p:cNvPr>
          <p:cNvSpPr txBox="1">
            <a:spLocks/>
          </p:cNvSpPr>
          <p:nvPr/>
        </p:nvSpPr>
        <p:spPr>
          <a:xfrm>
            <a:off x="525840" y="4019843"/>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Capital Markets</a:t>
            </a:r>
          </a:p>
        </p:txBody>
      </p:sp>
      <p:sp>
        <p:nvSpPr>
          <p:cNvPr id="112" name="Rectangle 111">
            <a:extLst>
              <a:ext uri="{FF2B5EF4-FFF2-40B4-BE49-F238E27FC236}">
                <a16:creationId xmlns:a16="http://schemas.microsoft.com/office/drawing/2014/main" id="{3FDF331D-E5C8-CDAC-3DE7-82342FCD1332}"/>
              </a:ext>
            </a:extLst>
          </p:cNvPr>
          <p:cNvSpPr/>
          <p:nvPr/>
        </p:nvSpPr>
        <p:spPr bwMode="auto">
          <a:xfrm flipH="1">
            <a:off x="2674882" y="3881668"/>
            <a:ext cx="140028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Market research</a:t>
            </a:r>
          </a:p>
        </p:txBody>
      </p:sp>
      <p:sp>
        <p:nvSpPr>
          <p:cNvPr id="122" name="Rectangle 121">
            <a:extLst>
              <a:ext uri="{FF2B5EF4-FFF2-40B4-BE49-F238E27FC236}">
                <a16:creationId xmlns:a16="http://schemas.microsoft.com/office/drawing/2014/main" id="{9819B1AE-292B-DCE9-A4C0-0B67D248D3D4}"/>
              </a:ext>
            </a:extLst>
          </p:cNvPr>
          <p:cNvSpPr/>
          <p:nvPr/>
        </p:nvSpPr>
        <p:spPr bwMode="auto">
          <a:xfrm flipH="1">
            <a:off x="4327541" y="3932467"/>
            <a:ext cx="122717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15" name="Rectangle 114">
            <a:extLst>
              <a:ext uri="{FF2B5EF4-FFF2-40B4-BE49-F238E27FC236}">
                <a16:creationId xmlns:a16="http://schemas.microsoft.com/office/drawing/2014/main" id="{D8CA0E13-E3B1-749E-C0D1-BCC69AF245B3}"/>
              </a:ext>
            </a:extLst>
          </p:cNvPr>
          <p:cNvSpPr/>
          <p:nvPr/>
        </p:nvSpPr>
        <p:spPr bwMode="auto">
          <a:xfrm flipH="1">
            <a:off x="5909341" y="3932467"/>
            <a:ext cx="1227175" cy="410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Pitchbook generation</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 </a:t>
            </a:r>
          </a:p>
        </p:txBody>
      </p:sp>
      <p:sp>
        <p:nvSpPr>
          <p:cNvPr id="126" name="Title 1">
            <a:extLst>
              <a:ext uri="{FF2B5EF4-FFF2-40B4-BE49-F238E27FC236}">
                <a16:creationId xmlns:a16="http://schemas.microsoft.com/office/drawing/2014/main" id="{E55F42F6-848B-6438-D82F-175D00D78D61}"/>
              </a:ext>
            </a:extLst>
          </p:cNvPr>
          <p:cNvSpPr txBox="1">
            <a:spLocks/>
          </p:cNvSpPr>
          <p:nvPr/>
        </p:nvSpPr>
        <p:spPr>
          <a:xfrm>
            <a:off x="525840" y="5699586"/>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Insurance</a:t>
            </a:r>
          </a:p>
        </p:txBody>
      </p:sp>
      <p:sp>
        <p:nvSpPr>
          <p:cNvPr id="94" name="Rectangle 93">
            <a:extLst>
              <a:ext uri="{FF2B5EF4-FFF2-40B4-BE49-F238E27FC236}">
                <a16:creationId xmlns:a16="http://schemas.microsoft.com/office/drawing/2014/main" id="{8DE10BB3-7D0D-BE2F-9730-ED6266375B51}"/>
              </a:ext>
            </a:extLst>
          </p:cNvPr>
          <p:cNvSpPr/>
          <p:nvPr/>
        </p:nvSpPr>
        <p:spPr bwMode="auto">
          <a:xfrm flipH="1">
            <a:off x="2681671" y="5574074"/>
            <a:ext cx="1543014"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sym typeface="Helvetica Light"/>
              </a:rPr>
              <a:t>Claims processing augmentation</a:t>
            </a:r>
            <a:endParaRPr kumimoji="0" lang="en-US" sz="1200" b="0" i="0" u="none" strike="noStrike" kern="1200" cap="none" spc="0" normalizeH="0" baseline="0" noProof="0" err="1">
              <a:ln>
                <a:noFill/>
              </a:ln>
              <a:solidFill>
                <a:srgbClr val="000000"/>
              </a:solidFill>
              <a:effectLst/>
              <a:uLnTx/>
              <a:uFillTx/>
              <a:latin typeface="Segoe UI"/>
              <a:ea typeface="+mn-ea"/>
              <a:cs typeface="Segoe UI" pitchFamily="34" charset="0"/>
              <a:sym typeface="Helvetica Light"/>
            </a:endParaRPr>
          </a:p>
        </p:txBody>
      </p:sp>
      <p:sp>
        <p:nvSpPr>
          <p:cNvPr id="104" name="Rectangle 103">
            <a:extLst>
              <a:ext uri="{FF2B5EF4-FFF2-40B4-BE49-F238E27FC236}">
                <a16:creationId xmlns:a16="http://schemas.microsoft.com/office/drawing/2014/main" id="{1BBD67E3-9723-6B63-ED15-EBD8A4067818}"/>
              </a:ext>
            </a:extLst>
          </p:cNvPr>
          <p:cNvSpPr/>
          <p:nvPr/>
        </p:nvSpPr>
        <p:spPr bwMode="auto">
          <a:xfrm flipH="1">
            <a:off x="4267315" y="5574074"/>
            <a:ext cx="134762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agents </a:t>
            </a:r>
          </a:p>
        </p:txBody>
      </p:sp>
      <p:sp>
        <p:nvSpPr>
          <p:cNvPr id="109" name="Rectangle 108">
            <a:extLst>
              <a:ext uri="{FF2B5EF4-FFF2-40B4-BE49-F238E27FC236}">
                <a16:creationId xmlns:a16="http://schemas.microsoft.com/office/drawing/2014/main" id="{18D249F2-04FB-520C-DDED-552BAD281006}"/>
              </a:ext>
            </a:extLst>
          </p:cNvPr>
          <p:cNvSpPr/>
          <p:nvPr/>
        </p:nvSpPr>
        <p:spPr bwMode="auto">
          <a:xfrm flipH="1">
            <a:off x="5849114" y="5574074"/>
            <a:ext cx="134762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Underwriting Copilot</a:t>
            </a:r>
          </a:p>
        </p:txBody>
      </p:sp>
      <p:sp>
        <p:nvSpPr>
          <p:cNvPr id="144" name="TextBox 143">
            <a:extLst>
              <a:ext uri="{FF2B5EF4-FFF2-40B4-BE49-F238E27FC236}">
                <a16:creationId xmlns:a16="http://schemas.microsoft.com/office/drawing/2014/main" id="{5CF96F22-2747-99EF-6E70-B416C88349E2}"/>
              </a:ext>
              <a:ext uri="{C183D7F6-B498-43B3-948B-1728B52AA6E4}">
                <adec:decorative xmlns:adec="http://schemas.microsoft.com/office/drawing/2017/decorative" val="0"/>
              </a:ext>
            </a:extLst>
          </p:cNvPr>
          <p:cNvSpPr txBox="1"/>
          <p:nvPr/>
        </p:nvSpPr>
        <p:spPr>
          <a:xfrm>
            <a:off x="8464778" y="835853"/>
            <a:ext cx="3155722" cy="369332"/>
          </a:xfrm>
          <a:prstGeom prst="rect">
            <a:avLst/>
          </a:prstGeom>
          <a:noFill/>
        </p:spPr>
        <p:txBody>
          <a:bodyPr wrap="square">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Common Scenarios</a:t>
            </a:r>
          </a:p>
        </p:txBody>
      </p:sp>
      <p:sp>
        <p:nvSpPr>
          <p:cNvPr id="139" name="Rectangle 138">
            <a:extLst>
              <a:ext uri="{FF2B5EF4-FFF2-40B4-BE49-F238E27FC236}">
                <a16:creationId xmlns:a16="http://schemas.microsoft.com/office/drawing/2014/main" id="{E3401AD6-6398-C302-3F1D-49213DE17514}"/>
              </a:ext>
            </a:extLst>
          </p:cNvPr>
          <p:cNvSpPr/>
          <p:nvPr/>
        </p:nvSpPr>
        <p:spPr bwMode="auto">
          <a:xfrm flipH="1">
            <a:off x="8771060" y="2164433"/>
            <a:ext cx="1347629" cy="81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Client Engagement</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Internal Copilot agents</a:t>
            </a:r>
          </a:p>
        </p:txBody>
      </p:sp>
      <p:sp>
        <p:nvSpPr>
          <p:cNvPr id="140" name="Rectangle 139">
            <a:extLst>
              <a:ext uri="{FF2B5EF4-FFF2-40B4-BE49-F238E27FC236}">
                <a16:creationId xmlns:a16="http://schemas.microsoft.com/office/drawing/2014/main" id="{3BD08855-6DFC-894D-A799-D93F33CD1802}"/>
              </a:ext>
            </a:extLst>
          </p:cNvPr>
          <p:cNvSpPr/>
          <p:nvPr/>
        </p:nvSpPr>
        <p:spPr bwMode="auto">
          <a:xfrm flipH="1">
            <a:off x="10105195" y="2174023"/>
            <a:ext cx="1347629" cy="64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Knowledge Search</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Support</a:t>
            </a:r>
          </a:p>
        </p:txBody>
      </p:sp>
      <p:sp>
        <p:nvSpPr>
          <p:cNvPr id="134" name="Rectangle 133">
            <a:extLst>
              <a:ext uri="{FF2B5EF4-FFF2-40B4-BE49-F238E27FC236}">
                <a16:creationId xmlns:a16="http://schemas.microsoft.com/office/drawing/2014/main" id="{B9B511A0-8D77-9176-5BD9-A7B699B1A702}"/>
              </a:ext>
            </a:extLst>
          </p:cNvPr>
          <p:cNvSpPr/>
          <p:nvPr/>
        </p:nvSpPr>
        <p:spPr bwMode="auto">
          <a:xfrm>
            <a:off x="8771097" y="3948975"/>
            <a:ext cx="133778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a:rPr>
              <a:t>Code Modernization</a:t>
            </a:r>
            <a:endPar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43" name="Rectangle 142">
            <a:extLst>
              <a:ext uri="{FF2B5EF4-FFF2-40B4-BE49-F238E27FC236}">
                <a16:creationId xmlns:a16="http://schemas.microsoft.com/office/drawing/2014/main" id="{1FEE7642-0A2F-DC4E-12A1-61AD98708E05}"/>
              </a:ext>
            </a:extLst>
          </p:cNvPr>
          <p:cNvSpPr/>
          <p:nvPr/>
        </p:nvSpPr>
        <p:spPr bwMode="auto">
          <a:xfrm flipH="1">
            <a:off x="10105195" y="3968513"/>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NLP document analysis </a:t>
            </a:r>
          </a:p>
        </p:txBody>
      </p:sp>
      <p:sp>
        <p:nvSpPr>
          <p:cNvPr id="67" name="Rectangle 66">
            <a:extLst>
              <a:ext uri="{FF2B5EF4-FFF2-40B4-BE49-F238E27FC236}">
                <a16:creationId xmlns:a16="http://schemas.microsoft.com/office/drawing/2014/main" id="{A3744B2A-CC16-3A7A-D585-954F964B3210}"/>
              </a:ext>
            </a:extLst>
          </p:cNvPr>
          <p:cNvSpPr/>
          <p:nvPr/>
        </p:nvSpPr>
        <p:spPr bwMode="auto">
          <a:xfrm>
            <a:off x="8867180" y="5368818"/>
            <a:ext cx="1230325"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Accessibility and language translation</a:t>
            </a:r>
          </a:p>
        </p:txBody>
      </p:sp>
      <p:sp>
        <p:nvSpPr>
          <p:cNvPr id="98" name="Rectangle 97">
            <a:extLst>
              <a:ext uri="{FF2B5EF4-FFF2-40B4-BE49-F238E27FC236}">
                <a16:creationId xmlns:a16="http://schemas.microsoft.com/office/drawing/2014/main" id="{C14CB6DE-0D6E-E9C2-646C-23AFEF42949D}"/>
              </a:ext>
            </a:extLst>
          </p:cNvPr>
          <p:cNvSpPr/>
          <p:nvPr/>
        </p:nvSpPr>
        <p:spPr bwMode="auto">
          <a:xfrm flipH="1">
            <a:off x="10105195" y="5368818"/>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Fraud detection </a:t>
            </a:r>
          </a:p>
        </p:txBody>
      </p:sp>
    </p:spTree>
    <p:extLst>
      <p:ext uri="{BB962C8B-B14F-4D97-AF65-F5344CB8AC3E}">
        <p14:creationId xmlns:p14="http://schemas.microsoft.com/office/powerpoint/2010/main" val="94743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3.54167E-6 -7.40741E-7 L -3.54167E-6 0.01806 " pathEditMode="relative" rAng="0" ptsTypes="AA">
                                      <p:cBhvr>
                                        <p:cTn id="9" dur="500" spd="-100000" fill="hold"/>
                                        <p:tgtEl>
                                          <p:spTgt spid="31"/>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42" presetClass="path" presetSubtype="0" decel="100000" fill="hold" grpId="1" nodeType="withEffect">
                                  <p:stCondLst>
                                    <p:cond delay="0"/>
                                  </p:stCondLst>
                                  <p:childTnLst>
                                    <p:animMotion origin="layout" path="M -3.54167E-6 -4.81481E-6 L -3.54167E-6 0.01806 " pathEditMode="relative" rAng="0" ptsTypes="AA">
                                      <p:cBhvr>
                                        <p:cTn id="14" dur="500" spd="-100000" fill="hold"/>
                                        <p:tgtEl>
                                          <p:spTgt spid="124"/>
                                        </p:tgtEl>
                                        <p:attrNameLst>
                                          <p:attrName>ppt_x</p:attrName>
                                          <p:attrName>ppt_y</p:attrName>
                                        </p:attrNameLst>
                                      </p:cBhvr>
                                      <p:rCtr x="0" y="903"/>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42" presetClass="path" presetSubtype="0" decel="100000" fill="hold" grpId="1" nodeType="withEffect">
                                  <p:stCondLst>
                                    <p:cond delay="0"/>
                                  </p:stCondLst>
                                  <p:childTnLst>
                                    <p:animMotion origin="layout" path="M -3.54167E-6 -2.22222E-6 L -3.54167E-6 0.01806 " pathEditMode="relative" rAng="0" ptsTypes="AA">
                                      <p:cBhvr>
                                        <p:cTn id="19" dur="500" spd="-100000" fill="hold"/>
                                        <p:tgtEl>
                                          <p:spTgt spid="126"/>
                                        </p:tgtEl>
                                        <p:attrNameLst>
                                          <p:attrName>ppt_x</p:attrName>
                                          <p:attrName>ppt_y</p:attrName>
                                        </p:attrNameLst>
                                      </p:cBhvr>
                                      <p:rCtr x="0" y="903"/>
                                    </p:animMotion>
                                  </p:childTnLst>
                                </p:cTn>
                              </p:par>
                              <p:par>
                                <p:cTn id="20" presetID="10" presetClass="entr" presetSubtype="0" fill="hold" nodeType="withEffect">
                                  <p:stCondLst>
                                    <p:cond delay="1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35" presetClass="path" presetSubtype="0" decel="100000" fill="hold" grpId="1" nodeType="withEffect">
                                  <p:stCondLst>
                                    <p:cond delay="0"/>
                                  </p:stCondLst>
                                  <p:childTnLst>
                                    <p:animMotion origin="layout" path="M 2.91667E-6 1.48148E-6 L 2.91667E-6 0.02616 " pathEditMode="relative" rAng="0" ptsTypes="AA">
                                      <p:cBhvr>
                                        <p:cTn id="27" dur="500" spd="-100000" fill="hold"/>
                                        <p:tgtEl>
                                          <p:spTgt spid="2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p:bldP spid="31" grpId="1"/>
      <p:bldP spid="124" grpId="0"/>
      <p:bldP spid="124" grpId="1"/>
      <p:bldP spid="126" grpId="0"/>
      <p:bldP spid="12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F0B0D-A01C-9B5A-13B7-71FD69612826}"/>
              </a:ext>
            </a:extLst>
          </p:cNvPr>
          <p:cNvSpPr>
            <a:spLocks noGrp="1"/>
          </p:cNvSpPr>
          <p:nvPr>
            <p:ph type="title"/>
          </p:nvPr>
        </p:nvSpPr>
        <p:spPr>
          <a:xfrm>
            <a:off x="838200" y="222250"/>
            <a:ext cx="10515600" cy="777875"/>
          </a:xfrm>
        </p:spPr>
        <p:txBody>
          <a:bodyPr/>
          <a:lstStyle/>
          <a:p>
            <a:r>
              <a:rPr lang="en-IE" dirty="0"/>
              <a:t>Partner’s Solution Accelerators</a:t>
            </a:r>
          </a:p>
        </p:txBody>
      </p:sp>
      <p:sp>
        <p:nvSpPr>
          <p:cNvPr id="3" name="Content Placeholder 2">
            <a:extLst>
              <a:ext uri="{FF2B5EF4-FFF2-40B4-BE49-F238E27FC236}">
                <a16:creationId xmlns:a16="http://schemas.microsoft.com/office/drawing/2014/main" id="{C5C5CF09-35E1-3025-A126-D6A838C68B15}"/>
              </a:ext>
            </a:extLst>
          </p:cNvPr>
          <p:cNvSpPr>
            <a:spLocks noGrp="1"/>
          </p:cNvSpPr>
          <p:nvPr>
            <p:ph idx="1"/>
          </p:nvPr>
        </p:nvSpPr>
        <p:spPr>
          <a:xfrm>
            <a:off x="838200" y="1185863"/>
            <a:ext cx="10515600" cy="5136355"/>
          </a:xfrm>
        </p:spPr>
        <p:txBody>
          <a:bodyPr>
            <a:normAutofit fontScale="92500" lnSpcReduction="10000"/>
          </a:bodyPr>
          <a:lstStyle/>
          <a:p>
            <a:r>
              <a:rPr lang="en-IE" b="1" dirty="0"/>
              <a:t>OpenAI acceleration</a:t>
            </a:r>
            <a:r>
              <a:rPr lang="en-IE" dirty="0"/>
              <a:t>: Creating, managing, fine tuning, vector databases, accelerators and architectural guidance</a:t>
            </a:r>
          </a:p>
          <a:p>
            <a:r>
              <a:rPr lang="en-IE" b="1" dirty="0"/>
              <a:t>Responsible AI adoption </a:t>
            </a:r>
            <a:r>
              <a:rPr lang="en-IE" dirty="0"/>
              <a:t>accelerator</a:t>
            </a:r>
          </a:p>
          <a:p>
            <a:r>
              <a:rPr lang="en-IE" b="1" dirty="0"/>
              <a:t>Regulatory compliance </a:t>
            </a:r>
            <a:r>
              <a:rPr lang="en-IE" dirty="0"/>
              <a:t>accelerator</a:t>
            </a:r>
          </a:p>
          <a:p>
            <a:r>
              <a:rPr lang="en-IE" b="1" dirty="0"/>
              <a:t>Knowledge mining chatbot:</a:t>
            </a:r>
            <a:r>
              <a:rPr lang="en-IE" dirty="0"/>
              <a:t> Chat with your data, integration with on-prem Data (office, </a:t>
            </a:r>
            <a:r>
              <a:rPr lang="en-IE" dirty="0" err="1"/>
              <a:t>Sharepoint</a:t>
            </a:r>
            <a:r>
              <a:rPr lang="en-IE" dirty="0"/>
              <a:t>, custom sources)</a:t>
            </a:r>
          </a:p>
          <a:p>
            <a:r>
              <a:rPr lang="en-IE" b="1" dirty="0"/>
              <a:t>Vision AI</a:t>
            </a:r>
            <a:r>
              <a:rPr lang="en-IE" dirty="0"/>
              <a:t>: anomaly detection, security monitoring, event identification</a:t>
            </a:r>
          </a:p>
          <a:p>
            <a:r>
              <a:rPr lang="en-IE" b="1" dirty="0"/>
              <a:t>Data Entry Assistant</a:t>
            </a:r>
            <a:r>
              <a:rPr lang="en-IE" dirty="0"/>
              <a:t>: Azure Forms recogniser, Speech to Text data entry, information retrieval and enrichment</a:t>
            </a:r>
          </a:p>
          <a:p>
            <a:r>
              <a:rPr lang="en-IE" b="1" dirty="0"/>
              <a:t>Legal contract management</a:t>
            </a:r>
            <a:r>
              <a:rPr lang="en-IE" dirty="0"/>
              <a:t>: understanding of contracts, clause validation, summary extraction, etc</a:t>
            </a:r>
          </a:p>
          <a:p>
            <a:r>
              <a:rPr lang="en-IE" b="1" dirty="0"/>
              <a:t>Call </a:t>
            </a:r>
            <a:r>
              <a:rPr lang="en-IE" b="1" dirty="0" err="1"/>
              <a:t>Center</a:t>
            </a:r>
            <a:r>
              <a:rPr lang="en-IE" b="1" dirty="0"/>
              <a:t> solution: </a:t>
            </a:r>
            <a:r>
              <a:rPr lang="en-IE" dirty="0"/>
              <a:t>text extraction, sentiment analysis, summarisation, reporting</a:t>
            </a:r>
            <a:endParaRPr lang="en-IE" b="1" dirty="0"/>
          </a:p>
          <a:p>
            <a:endParaRPr lang="en-IE" dirty="0"/>
          </a:p>
          <a:p>
            <a:endParaRPr lang="en-IE" dirty="0"/>
          </a:p>
        </p:txBody>
      </p:sp>
    </p:spTree>
    <p:extLst>
      <p:ext uri="{BB962C8B-B14F-4D97-AF65-F5344CB8AC3E}">
        <p14:creationId xmlns:p14="http://schemas.microsoft.com/office/powerpoint/2010/main" val="4203405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95094" y="4820741"/>
            <a:ext cx="1369246"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3331"/>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4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091565" y="2290197"/>
              <a:ext cx="591509" cy="672282"/>
              <a:chOff x="4226377" y="2327930"/>
              <a:chExt cx="591509" cy="672282"/>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26377" y="2815546"/>
                <a:ext cx="59150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13265" y="2291353"/>
              <a:ext cx="806311" cy="669969"/>
              <a:chOff x="6348539" y="2305595"/>
              <a:chExt cx="806311" cy="669969"/>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48539" y="2790898"/>
                <a:ext cx="80631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15303" y="2291353"/>
              <a:ext cx="1134927" cy="669969"/>
              <a:chOff x="8469013" y="2289498"/>
              <a:chExt cx="1134927" cy="669969"/>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469013" y="2774801"/>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06683" y="2290197"/>
              <a:ext cx="1420261" cy="672282"/>
              <a:chOff x="9871500" y="1989683"/>
              <a:chExt cx="1420261" cy="672282"/>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871500" y="2477299"/>
                <a:ext cx="142026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5862" y="4640491"/>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14058"/>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27584" y="3336653"/>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189579" y="3914058"/>
            <a:ext cx="152926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Document Intelligence</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71331" y="3336653"/>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14058"/>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66343" y="3336653"/>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815204" y="3914058"/>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99886" y="3336653"/>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850924" y="3914058"/>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5695" y="3336653"/>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3958292" y="3914058"/>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42875" y="3336653"/>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81242" y="4470832"/>
            <a:ext cx="1057440" cy="723858"/>
            <a:chOff x="70690" y="4603614"/>
            <a:chExt cx="1057440" cy="723858"/>
          </a:xfrm>
        </p:grpSpPr>
        <p:sp>
          <p:nvSpPr>
            <p:cNvPr id="204" name="TextBox 203">
              <a:extLst>
                <a:ext uri="{FF2B5EF4-FFF2-40B4-BE49-F238E27FC236}">
                  <a16:creationId xmlns:a16="http://schemas.microsoft.com/office/drawing/2014/main" id="{1198A5BE-DC16-CE93-03EC-A4A8328E04A6}"/>
                </a:ext>
              </a:extLst>
            </p:cNvPr>
            <p:cNvSpPr txBox="1"/>
            <p:nvPr/>
          </p:nvSpPr>
          <p:spPr>
            <a:xfrm>
              <a:off x="70690" y="4995073"/>
              <a:ext cx="1057440" cy="332399"/>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6" y="1720505"/>
            <a:ext cx="689805" cy="720359"/>
            <a:chOff x="10065331" y="1702953"/>
            <a:chExt cx="689805" cy="720359"/>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1" y="2090913"/>
              <a:ext cx="689805" cy="332399"/>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3440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456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AA4D02B-413C-4FDC-FCEA-EBD1CDFAAC49}"/>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5" name="Rectangle: Rounded Corners 2">
            <a:extLst>
              <a:ext uri="{FF2B5EF4-FFF2-40B4-BE49-F238E27FC236}">
                <a16:creationId xmlns:a16="http://schemas.microsoft.com/office/drawing/2014/main" id="{AB4D2DEB-1429-05BF-BEAD-77C1F181E5AF}"/>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272" name="Rectangle 271" descr="Azure AI Infrastructure ">
            <a:extLst>
              <a:ext uri="{FF2B5EF4-FFF2-40B4-BE49-F238E27FC236}">
                <a16:creationId xmlns:a16="http://schemas.microsoft.com/office/drawing/2014/main" id="{B8D13905-37EB-161A-5AB9-8AC7CBF96283}"/>
              </a:ext>
            </a:extLst>
          </p:cNvPr>
          <p:cNvSpPr/>
          <p:nvPr/>
        </p:nvSpPr>
        <p:spPr bwMode="auto">
          <a:xfrm>
            <a:off x="5256496" y="6191782"/>
            <a:ext cx="2779358" cy="354727"/>
          </a:xfrm>
          <a:prstGeom prst="rect">
            <a:avLst/>
          </a:prstGeom>
          <a:solidFill>
            <a:schemeClr val="tx2">
              <a:lumMod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8" name="TextBox 110">
            <a:extLst>
              <a:ext uri="{FF2B5EF4-FFF2-40B4-BE49-F238E27FC236}">
                <a16:creationId xmlns:a16="http://schemas.microsoft.com/office/drawing/2014/main" id="{F780D5C6-AE49-208B-BEC3-62F55614BC74}"/>
              </a:ext>
            </a:extLst>
          </p:cNvPr>
          <p:cNvSpPr txBox="1"/>
          <p:nvPr/>
        </p:nvSpPr>
        <p:spPr>
          <a:xfrm>
            <a:off x="4624910" y="6207039"/>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AI Infrastructure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State-of-art supercomputing to power AI workloads</a:t>
            </a:r>
          </a:p>
        </p:txBody>
      </p:sp>
      <p:sp>
        <p:nvSpPr>
          <p:cNvPr id="308" name="TextBox 128">
            <a:extLst>
              <a:ext uri="{FF2B5EF4-FFF2-40B4-BE49-F238E27FC236}">
                <a16:creationId xmlns:a16="http://schemas.microsoft.com/office/drawing/2014/main" id="{4929C740-44DB-AADA-B12B-DFDED00C8D8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The Microsoft </a:t>
            </a:r>
            <a:r>
              <a:rPr kumimoji="0" lang="en-US" sz="3200" b="0" i="0" u="none" strike="noStrike" kern="1200" cap="none" spc="0" normalizeH="0" baseline="0" noProof="0">
                <a:ln>
                  <a:noFill/>
                </a:ln>
                <a:gradFill>
                  <a:gsLst>
                    <a:gs pos="0">
                      <a:srgbClr val="0078D3"/>
                    </a:gs>
                    <a:gs pos="100000">
                      <a:srgbClr val="BE58C8"/>
                    </a:gs>
                  </a:gsLst>
                  <a:lin ang="1380000" scaled="0"/>
                </a:gradFill>
                <a:effectLst/>
                <a:uLnTx/>
                <a:uFillTx/>
                <a:latin typeface="Segoe UI Semibold 8"/>
                <a:ea typeface="+mn-ea"/>
                <a:cs typeface="Segoe UI"/>
              </a:rPr>
              <a:t>Azure AI </a:t>
            </a: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Portfolio</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Semibold 8"/>
              <a:ea typeface="+mn-ea"/>
              <a:cs typeface="Segoe UI" panose="020B0502040204020203" pitchFamily="34" charset="0"/>
            </a:endParaRPr>
          </a:p>
        </p:txBody>
      </p:sp>
      <p:sp>
        <p:nvSpPr>
          <p:cNvPr id="207" name="Rectangle 206" descr="Azure Machine Learning ">
            <a:extLst>
              <a:ext uri="{FF2B5EF4-FFF2-40B4-BE49-F238E27FC236}">
                <a16:creationId xmlns:a16="http://schemas.microsoft.com/office/drawing/2014/main" id="{7B876E52-CF68-B46D-903F-DCBB60E2C53B}"/>
              </a:ext>
            </a:extLst>
          </p:cNvPr>
          <p:cNvSpPr/>
          <p:nvPr/>
        </p:nvSpPr>
        <p:spPr bwMode="auto">
          <a:xfrm>
            <a:off x="5194638" y="3456728"/>
            <a:ext cx="2903074" cy="2937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6" name="TextBox 109">
            <a:extLst>
              <a:ext uri="{FF2B5EF4-FFF2-40B4-BE49-F238E27FC236}">
                <a16:creationId xmlns:a16="http://schemas.microsoft.com/office/drawing/2014/main" id="{4B759B52-2A92-73D3-566B-DF9FF65EF0F1}"/>
              </a:ext>
            </a:extLst>
          </p:cNvPr>
          <p:cNvSpPr txBox="1"/>
          <p:nvPr/>
        </p:nvSpPr>
        <p:spPr>
          <a:xfrm>
            <a:off x="4321204" y="342900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Advanced tools for designing and fine-tuning specialized AI models</a:t>
            </a:r>
          </a:p>
        </p:txBody>
      </p:sp>
      <p:cxnSp>
        <p:nvCxnSpPr>
          <p:cNvPr id="297" name="Straight Connector 296">
            <a:extLst>
              <a:ext uri="{FF2B5EF4-FFF2-40B4-BE49-F238E27FC236}">
                <a16:creationId xmlns:a16="http://schemas.microsoft.com/office/drawing/2014/main" id="{E8E03A47-DB5C-A9DD-9F8C-F457DA165075}"/>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Rectangle: Rounded Corners 299">
            <a:extLst>
              <a:ext uri="{FF2B5EF4-FFF2-40B4-BE49-F238E27FC236}">
                <a16:creationId xmlns:a16="http://schemas.microsoft.com/office/drawing/2014/main" id="{823F2C89-405D-3F28-139B-0F8A4BF91704}"/>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A41CC425-4317-B6F9-D3A0-3817739BAB35}"/>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11" name="Rectangle 210" descr="Azure AI Services ">
            <a:extLst>
              <a:ext uri="{FF2B5EF4-FFF2-40B4-BE49-F238E27FC236}">
                <a16:creationId xmlns:a16="http://schemas.microsoft.com/office/drawing/2014/main" id="{36A33D00-D75F-4B48-0CE4-B44394ECD582}"/>
              </a:ext>
            </a:extLst>
          </p:cNvPr>
          <p:cNvSpPr/>
          <p:nvPr/>
        </p:nvSpPr>
        <p:spPr bwMode="auto">
          <a:xfrm>
            <a:off x="5586744" y="1194711"/>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0" name="Rectangle: Rounded Corners 139">
            <a:extLst>
              <a:ext uri="{FF2B5EF4-FFF2-40B4-BE49-F238E27FC236}">
                <a16:creationId xmlns:a16="http://schemas.microsoft.com/office/drawing/2014/main" id="{BEBEAD56-C34D-CCA9-F660-5B2EA5F29ED6}"/>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28" name="Group 27">
            <a:extLst>
              <a:ext uri="{FF2B5EF4-FFF2-40B4-BE49-F238E27FC236}">
                <a16:creationId xmlns:a16="http://schemas.microsoft.com/office/drawing/2014/main" id="{60103DAF-A481-FC9C-F612-256F368DBF9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203" name="Group 202">
              <a:extLst>
                <a:ext uri="{FF2B5EF4-FFF2-40B4-BE49-F238E27FC236}">
                  <a16:creationId xmlns:a16="http://schemas.microsoft.com/office/drawing/2014/main" id="{BB518B93-4AEE-554C-F82E-8045B92CAE37}"/>
                </a:ext>
              </a:extLst>
            </p:cNvPr>
            <p:cNvGrpSpPr/>
            <p:nvPr/>
          </p:nvGrpSpPr>
          <p:grpSpPr>
            <a:xfrm>
              <a:off x="2670024" y="2099842"/>
              <a:ext cx="1829815" cy="567924"/>
              <a:chOff x="1676212" y="1888891"/>
              <a:chExt cx="1829815" cy="567924"/>
            </a:xfrm>
          </p:grpSpPr>
          <p:grpSp>
            <p:nvGrpSpPr>
              <p:cNvPr id="196" name="Group 195">
                <a:extLst>
                  <a:ext uri="{FF2B5EF4-FFF2-40B4-BE49-F238E27FC236}">
                    <a16:creationId xmlns:a16="http://schemas.microsoft.com/office/drawing/2014/main" id="{7DF1FA33-A164-EA4F-E672-4B0B8CCEE86A}"/>
                  </a:ext>
                </a:extLst>
              </p:cNvPr>
              <p:cNvGrpSpPr/>
              <p:nvPr/>
            </p:nvGrpSpPr>
            <p:grpSpPr>
              <a:xfrm>
                <a:off x="1676212" y="1888891"/>
                <a:ext cx="1829815" cy="493488"/>
                <a:chOff x="1676212" y="1888891"/>
                <a:chExt cx="1829815" cy="493488"/>
              </a:xfrm>
            </p:grpSpPr>
            <p:sp>
              <p:nvSpPr>
                <p:cNvPr id="201" name="Rounded Rectangle 1">
                  <a:extLst>
                    <a:ext uri="{FF2B5EF4-FFF2-40B4-BE49-F238E27FC236}">
                      <a16:creationId xmlns:a16="http://schemas.microsoft.com/office/drawing/2014/main" id="{6A64F129-00EC-4FF9-738D-3714E1B9083A}"/>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02" name="Rectangle: Rounded Corners 201">
                  <a:extLst>
                    <a:ext uri="{FF2B5EF4-FFF2-40B4-BE49-F238E27FC236}">
                      <a16:creationId xmlns:a16="http://schemas.microsoft.com/office/drawing/2014/main" id="{875F2195-F7A3-2E0F-B312-E0FE5FC2C455}"/>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00" name="TextBox 79">
                <a:extLst>
                  <a:ext uri="{FF2B5EF4-FFF2-40B4-BE49-F238E27FC236}">
                    <a16:creationId xmlns:a16="http://schemas.microsoft.com/office/drawing/2014/main" id="{38348A09-0728-8F5A-0FC2-C6EA37C536D5}"/>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236" name="Group 235">
              <a:extLst>
                <a:ext uri="{FF2B5EF4-FFF2-40B4-BE49-F238E27FC236}">
                  <a16:creationId xmlns:a16="http://schemas.microsoft.com/office/drawing/2014/main" id="{8D9D6887-1BC4-1B3E-7168-6D8A1917F4ED}"/>
                </a:ext>
              </a:extLst>
            </p:cNvPr>
            <p:cNvGrpSpPr/>
            <p:nvPr/>
          </p:nvGrpSpPr>
          <p:grpSpPr>
            <a:xfrm>
              <a:off x="2716755" y="2202146"/>
              <a:ext cx="206155" cy="258420"/>
              <a:chOff x="1722943" y="1991195"/>
              <a:chExt cx="266703" cy="334318"/>
            </a:xfrm>
          </p:grpSpPr>
          <p:sp>
            <p:nvSpPr>
              <p:cNvPr id="214" name="Freeform 128">
                <a:extLst>
                  <a:ext uri="{FF2B5EF4-FFF2-40B4-BE49-F238E27FC236}">
                    <a16:creationId xmlns:a16="http://schemas.microsoft.com/office/drawing/2014/main" id="{C81ACB03-DDFF-DC24-E75F-A32FADC44D0B}"/>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215" name="Straight Connector 214">
                <a:extLst>
                  <a:ext uri="{FF2B5EF4-FFF2-40B4-BE49-F238E27FC236}">
                    <a16:creationId xmlns:a16="http://schemas.microsoft.com/office/drawing/2014/main" id="{B8B5CC4F-781D-E892-AE77-63B31BD87EF2}"/>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613C9-EAC8-8D79-24EB-1D52F6BC6828}"/>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F4E071B5-F50A-A15F-BE0E-C01F716E7409}"/>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124" name="Group 123">
              <a:extLst>
                <a:ext uri="{FF2B5EF4-FFF2-40B4-BE49-F238E27FC236}">
                  <a16:creationId xmlns:a16="http://schemas.microsoft.com/office/drawing/2014/main" id="{6382FEE6-3291-23DB-CA29-3315301B1CBA}"/>
                </a:ext>
              </a:extLst>
            </p:cNvPr>
            <p:cNvGrpSpPr/>
            <p:nvPr/>
          </p:nvGrpSpPr>
          <p:grpSpPr>
            <a:xfrm>
              <a:off x="2922910" y="1115387"/>
              <a:ext cx="1776928" cy="579402"/>
              <a:chOff x="3358392" y="1883637"/>
              <a:chExt cx="1776928" cy="579402"/>
            </a:xfrm>
          </p:grpSpPr>
          <p:sp>
            <p:nvSpPr>
              <p:cNvPr id="121" name="Rounded Rectangle 1">
                <a:extLst>
                  <a:ext uri="{FF2B5EF4-FFF2-40B4-BE49-F238E27FC236}">
                    <a16:creationId xmlns:a16="http://schemas.microsoft.com/office/drawing/2014/main" id="{9D6468CE-FA2B-1E87-AB64-3AFA25DEB117}"/>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22" name="Rectangle: Rounded Corners 121">
                <a:extLst>
                  <a:ext uri="{FF2B5EF4-FFF2-40B4-BE49-F238E27FC236}">
                    <a16:creationId xmlns:a16="http://schemas.microsoft.com/office/drawing/2014/main" id="{78B14AF1-A928-18DC-8AD6-27E3FEDC08A1}"/>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23" name="TextBox 42">
                <a:extLst>
                  <a:ext uri="{FF2B5EF4-FFF2-40B4-BE49-F238E27FC236}">
                    <a16:creationId xmlns:a16="http://schemas.microsoft.com/office/drawing/2014/main" id="{35DB07BC-22E9-42DB-8773-8CDA39C54F94}"/>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57" name="Group 256">
              <a:extLst>
                <a:ext uri="{FF2B5EF4-FFF2-40B4-BE49-F238E27FC236}">
                  <a16:creationId xmlns:a16="http://schemas.microsoft.com/office/drawing/2014/main" id="{5795E5C3-78C1-ABEE-05E0-F7AC2D3EB0D1}"/>
                </a:ext>
              </a:extLst>
            </p:cNvPr>
            <p:cNvGrpSpPr/>
            <p:nvPr/>
          </p:nvGrpSpPr>
          <p:grpSpPr>
            <a:xfrm>
              <a:off x="2942954" y="1260084"/>
              <a:ext cx="253251" cy="242957"/>
              <a:chOff x="3378440" y="2028334"/>
              <a:chExt cx="338023" cy="324282"/>
            </a:xfrm>
          </p:grpSpPr>
          <p:sp>
            <p:nvSpPr>
              <p:cNvPr id="251" name="Oval 250">
                <a:extLst>
                  <a:ext uri="{FF2B5EF4-FFF2-40B4-BE49-F238E27FC236}">
                    <a16:creationId xmlns:a16="http://schemas.microsoft.com/office/drawing/2014/main" id="{193E0465-F1F9-80B5-91E8-43D96E74A927}"/>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3F0BAACB-53CB-3CE8-CF77-659EA9E2B840}"/>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5" name="Oval 254">
                <a:extLst>
                  <a:ext uri="{FF2B5EF4-FFF2-40B4-BE49-F238E27FC236}">
                    <a16:creationId xmlns:a16="http://schemas.microsoft.com/office/drawing/2014/main" id="{9E4A54E3-F7D1-1961-6D9C-CEFC6049C880}"/>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6" name="Oval 255">
                <a:extLst>
                  <a:ext uri="{FF2B5EF4-FFF2-40B4-BE49-F238E27FC236}">
                    <a16:creationId xmlns:a16="http://schemas.microsoft.com/office/drawing/2014/main" id="{2A58BD9A-9F8E-DF18-834D-356898EA5D1E}"/>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182" name="Rectangle 181">
            <a:extLst>
              <a:ext uri="{FF2B5EF4-FFF2-40B4-BE49-F238E27FC236}">
                <a16:creationId xmlns:a16="http://schemas.microsoft.com/office/drawing/2014/main" id="{560CC61E-271B-DAAF-D9C0-9B1F70E70B06}"/>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74" name="TextBox 108">
            <a:extLst>
              <a:ext uri="{FF2B5EF4-FFF2-40B4-BE49-F238E27FC236}">
                <a16:creationId xmlns:a16="http://schemas.microsoft.com/office/drawing/2014/main" id="{AF62C84A-290C-1B24-3C4F-049DF0C69193}"/>
              </a:ext>
            </a:extLst>
          </p:cNvPr>
          <p:cNvSpPr txBox="1"/>
          <p:nvPr/>
        </p:nvSpPr>
        <p:spPr>
          <a:xfrm>
            <a:off x="3855273" y="1170891"/>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Pre-built models, APIs and SDKs to infuse into custom apps</a:t>
            </a:r>
          </a:p>
        </p:txBody>
      </p:sp>
      <p:sp>
        <p:nvSpPr>
          <p:cNvPr id="159" name="Rectangle: Rounded Corners 158">
            <a:extLst>
              <a:ext uri="{FF2B5EF4-FFF2-40B4-BE49-F238E27FC236}">
                <a16:creationId xmlns:a16="http://schemas.microsoft.com/office/drawing/2014/main" id="{1DDC9266-AED0-9499-5C1F-66DF1E83B900}"/>
              </a:ext>
              <a:ext uri="{C183D7F6-B498-43B3-948B-1728B52AA6E4}">
                <adec:decorative xmlns:adec="http://schemas.microsoft.com/office/drawing/2017/decorative" val="1"/>
              </a:ext>
            </a:extLst>
          </p:cNvPr>
          <p:cNvSpPr/>
          <p:nvPr/>
        </p:nvSpPr>
        <p:spPr bwMode="auto">
          <a:xfrm>
            <a:off x="994438" y="1401193"/>
            <a:ext cx="589754"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highlight>
                <a:srgbClr val="FFFF00"/>
              </a:highligh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34C858B1-030F-6CE7-232D-9EBE0D20FED9}"/>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18" name="TextBox 6">
              <a:extLst>
                <a:ext uri="{FF2B5EF4-FFF2-40B4-BE49-F238E27FC236}">
                  <a16:creationId xmlns:a16="http://schemas.microsoft.com/office/drawing/2014/main" id="{E9C9565B-662F-F836-CAC6-11F1CB174AB6}"/>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26" name="Rectangle: Rounded Corners 25">
              <a:extLst>
                <a:ext uri="{FF2B5EF4-FFF2-40B4-BE49-F238E27FC236}">
                  <a16:creationId xmlns:a16="http://schemas.microsoft.com/office/drawing/2014/main" id="{31E18D38-C71F-D658-642D-A931E594057A}"/>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TextBox 8">
              <a:extLst>
                <a:ext uri="{FF2B5EF4-FFF2-40B4-BE49-F238E27FC236}">
                  <a16:creationId xmlns:a16="http://schemas.microsoft.com/office/drawing/2014/main" id="{32C5EF4D-9EB9-87B4-151C-368E5E1F8028}"/>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9" name="Rectangle: Rounded Corners 48">
              <a:extLst>
                <a:ext uri="{FF2B5EF4-FFF2-40B4-BE49-F238E27FC236}">
                  <a16:creationId xmlns:a16="http://schemas.microsoft.com/office/drawing/2014/main" id="{02D9C05B-1FDB-DA53-ACAA-341E87BDF3F8}"/>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1" name="Rectangle: Rounded Corners 50">
              <a:extLst>
                <a:ext uri="{FF2B5EF4-FFF2-40B4-BE49-F238E27FC236}">
                  <a16:creationId xmlns:a16="http://schemas.microsoft.com/office/drawing/2014/main" id="{4E12F4DF-6D75-9737-FA13-49938A06449B}"/>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3" name="TextBox 11">
              <a:extLst>
                <a:ext uri="{FF2B5EF4-FFF2-40B4-BE49-F238E27FC236}">
                  <a16:creationId xmlns:a16="http://schemas.microsoft.com/office/drawing/2014/main" id="{BD533C22-C755-8226-427F-37637BE4269B}"/>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56" name="TextBox 12">
              <a:extLst>
                <a:ext uri="{FF2B5EF4-FFF2-40B4-BE49-F238E27FC236}">
                  <a16:creationId xmlns:a16="http://schemas.microsoft.com/office/drawing/2014/main" id="{D46BF7D0-2F7E-737F-C06F-EF61503B4EB3}"/>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64" name="Rectangle: Rounded Corners 63">
              <a:extLst>
                <a:ext uri="{FF2B5EF4-FFF2-40B4-BE49-F238E27FC236}">
                  <a16:creationId xmlns:a16="http://schemas.microsoft.com/office/drawing/2014/main" id="{28EE14E1-368E-37B6-C356-3E812BA30B15}"/>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1" name="TextBox 14">
              <a:extLst>
                <a:ext uri="{FF2B5EF4-FFF2-40B4-BE49-F238E27FC236}">
                  <a16:creationId xmlns:a16="http://schemas.microsoft.com/office/drawing/2014/main" id="{9C8BB911-0368-D285-BDD8-822D5FF2A90A}"/>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76" name="Rectangle: Rounded Corners 75">
              <a:extLst>
                <a:ext uri="{FF2B5EF4-FFF2-40B4-BE49-F238E27FC236}">
                  <a16:creationId xmlns:a16="http://schemas.microsoft.com/office/drawing/2014/main" id="{86806092-5BF3-8375-8582-45300988BE09}"/>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D9E2F1A-02FB-15D9-2432-632276931C22}"/>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0" name="TextBox 17">
              <a:extLst>
                <a:ext uri="{FF2B5EF4-FFF2-40B4-BE49-F238E27FC236}">
                  <a16:creationId xmlns:a16="http://schemas.microsoft.com/office/drawing/2014/main" id="{3EFDB3A5-F445-31F7-2ECE-1A024A5184DD}"/>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83" name="TextBox 18">
              <a:extLst>
                <a:ext uri="{FF2B5EF4-FFF2-40B4-BE49-F238E27FC236}">
                  <a16:creationId xmlns:a16="http://schemas.microsoft.com/office/drawing/2014/main" id="{E5F5332C-7177-507A-4F8C-A3A9DED67DAF}"/>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85" name="TextBox 19">
              <a:extLst>
                <a:ext uri="{FF2B5EF4-FFF2-40B4-BE49-F238E27FC236}">
                  <a16:creationId xmlns:a16="http://schemas.microsoft.com/office/drawing/2014/main" id="{895891A6-485D-7874-2DDB-E47425A6442F}"/>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2" name="Rectangle: Rounded Corners 1">
              <a:extLst>
                <a:ext uri="{FF2B5EF4-FFF2-40B4-BE49-F238E27FC236}">
                  <a16:creationId xmlns:a16="http://schemas.microsoft.com/office/drawing/2014/main" id="{608FDC75-09ED-BEDB-2D00-573DA8DB0E0B}"/>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 name="Rectangle: Rounded Corners 2">
              <a:extLst>
                <a:ext uri="{FF2B5EF4-FFF2-40B4-BE49-F238E27FC236}">
                  <a16:creationId xmlns:a16="http://schemas.microsoft.com/office/drawing/2014/main" id="{C332F9F4-EF0F-97B7-B8DE-7D9D49B81335}"/>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Rectangle: Rounded Corners 94">
            <a:extLst>
              <a:ext uri="{FF2B5EF4-FFF2-40B4-BE49-F238E27FC236}">
                <a16:creationId xmlns:a16="http://schemas.microsoft.com/office/drawing/2014/main" id="{F6A7DA03-1234-FA87-6E93-22816EE5753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04" name="Group 103">
            <a:extLst>
              <a:ext uri="{FF2B5EF4-FFF2-40B4-BE49-F238E27FC236}">
                <a16:creationId xmlns:a16="http://schemas.microsoft.com/office/drawing/2014/main" id="{DB335FCA-9A6A-E43C-DFF6-1FF28EB5FB85}"/>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100" name="Rounded Rectangle 1">
              <a:extLst>
                <a:ext uri="{FF2B5EF4-FFF2-40B4-BE49-F238E27FC236}">
                  <a16:creationId xmlns:a16="http://schemas.microsoft.com/office/drawing/2014/main" id="{A641A7ED-C40B-A757-4CAB-5252E04AAD70}"/>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1" name="Rectangle: Rounded Corners 100">
              <a:extLst>
                <a:ext uri="{FF2B5EF4-FFF2-40B4-BE49-F238E27FC236}">
                  <a16:creationId xmlns:a16="http://schemas.microsoft.com/office/drawing/2014/main" id="{24AE5F6E-FC4E-F94C-95EF-D1FBA7A62C13}"/>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02" name="TextBox 28">
              <a:extLst>
                <a:ext uri="{FF2B5EF4-FFF2-40B4-BE49-F238E27FC236}">
                  <a16:creationId xmlns:a16="http://schemas.microsoft.com/office/drawing/2014/main" id="{4EA65681-35A8-5A12-B639-3D41EC802FE4}"/>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103" name="Characters_E8C1" title="Icon of the letter A and a letter in another language">
              <a:extLst>
                <a:ext uri="{FF2B5EF4-FFF2-40B4-BE49-F238E27FC236}">
                  <a16:creationId xmlns:a16="http://schemas.microsoft.com/office/drawing/2014/main" id="{6271579E-A5B2-2A87-A868-D10C60E9728E}"/>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0" name="Group 39">
            <a:extLst>
              <a:ext uri="{FF2B5EF4-FFF2-40B4-BE49-F238E27FC236}">
                <a16:creationId xmlns:a16="http://schemas.microsoft.com/office/drawing/2014/main" id="{FF5F0198-1251-DDB2-7F8C-D81D5F83A673}"/>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115" name="Rounded Rectangle 1">
              <a:extLst>
                <a:ext uri="{FF2B5EF4-FFF2-40B4-BE49-F238E27FC236}">
                  <a16:creationId xmlns:a16="http://schemas.microsoft.com/office/drawing/2014/main" id="{8F390841-5FFA-D42F-6FC0-612994C2CEC4}"/>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17" name="Page2_E7C3" title="Icon of a document">
              <a:extLst>
                <a:ext uri="{FF2B5EF4-FFF2-40B4-BE49-F238E27FC236}">
                  <a16:creationId xmlns:a16="http://schemas.microsoft.com/office/drawing/2014/main" id="{00731AE7-DA9A-061B-4CA1-77FCF1F33EAE}"/>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8" name="TextBox 38">
              <a:extLst>
                <a:ext uri="{FF2B5EF4-FFF2-40B4-BE49-F238E27FC236}">
                  <a16:creationId xmlns:a16="http://schemas.microsoft.com/office/drawing/2014/main" id="{3997455D-2CD5-A4AC-6C1A-078BD8C509A0}"/>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192" name="Group 191">
            <a:extLst>
              <a:ext uri="{FF2B5EF4-FFF2-40B4-BE49-F238E27FC236}">
                <a16:creationId xmlns:a16="http://schemas.microsoft.com/office/drawing/2014/main" id="{ADF9B5A8-EDF2-9A2F-65C4-FC4059A023CE}"/>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185" name="Group 184">
              <a:extLst>
                <a:ext uri="{FF2B5EF4-FFF2-40B4-BE49-F238E27FC236}">
                  <a16:creationId xmlns:a16="http://schemas.microsoft.com/office/drawing/2014/main" id="{DC97CDBD-8ED6-CE46-59F0-D82B160B5BFB}"/>
                </a:ext>
              </a:extLst>
            </p:cNvPr>
            <p:cNvGrpSpPr/>
            <p:nvPr/>
          </p:nvGrpSpPr>
          <p:grpSpPr>
            <a:xfrm>
              <a:off x="7298318" y="2458530"/>
              <a:ext cx="1819853" cy="495819"/>
              <a:chOff x="7298318" y="2458530"/>
              <a:chExt cx="1819853" cy="495819"/>
            </a:xfrm>
          </p:grpSpPr>
          <p:sp>
            <p:nvSpPr>
              <p:cNvPr id="189" name="Rounded Rectangle 1">
                <a:extLst>
                  <a:ext uri="{FF2B5EF4-FFF2-40B4-BE49-F238E27FC236}">
                    <a16:creationId xmlns:a16="http://schemas.microsoft.com/office/drawing/2014/main" id="{9BB116BA-1FA5-E948-41E1-231E5FE96115}"/>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90" name="Rectangle: Rounded Corners 189">
                <a:extLst>
                  <a:ext uri="{FF2B5EF4-FFF2-40B4-BE49-F238E27FC236}">
                    <a16:creationId xmlns:a16="http://schemas.microsoft.com/office/drawing/2014/main" id="{AC17B3A6-EF3D-ED14-E025-30B79C4E1595}"/>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1" name="Eye" title="Icon of an eye">
                <a:extLst>
                  <a:ext uri="{FF2B5EF4-FFF2-40B4-BE49-F238E27FC236}">
                    <a16:creationId xmlns:a16="http://schemas.microsoft.com/office/drawing/2014/main" id="{09B0135A-216E-0BBA-4731-C115F4A7BA96}"/>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187" name="TextBox 73">
              <a:extLst>
                <a:ext uri="{FF2B5EF4-FFF2-40B4-BE49-F238E27FC236}">
                  <a16:creationId xmlns:a16="http://schemas.microsoft.com/office/drawing/2014/main" id="{E27773BD-7799-2EEA-21CD-4D003D86B6B4}"/>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FE826F1B-C909-4119-0898-9BE15D56C58E}"/>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93" name="Rounded Rectangle 1">
              <a:extLst>
                <a:ext uri="{FF2B5EF4-FFF2-40B4-BE49-F238E27FC236}">
                  <a16:creationId xmlns:a16="http://schemas.microsoft.com/office/drawing/2014/main" id="{318E7355-3165-E84A-41FE-8E2AEE36DCDA}"/>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71D026E5-5C12-C85D-EFEE-5B63794BE834}"/>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8" name="TextBox 24">
              <a:extLst>
                <a:ext uri="{FF2B5EF4-FFF2-40B4-BE49-F238E27FC236}">
                  <a16:creationId xmlns:a16="http://schemas.microsoft.com/office/drawing/2014/main" id="{7C6BF34A-DAE3-1AAE-CE48-419EC18ABC88}"/>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238" name="Graphic 88" descr="Magnifying glass with solid fill">
              <a:extLst>
                <a:ext uri="{FF2B5EF4-FFF2-40B4-BE49-F238E27FC236}">
                  <a16:creationId xmlns:a16="http://schemas.microsoft.com/office/drawing/2014/main" id="{491832CD-AF15-63A7-1218-8C1A507238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2358" y="2903035"/>
              <a:ext cx="360893" cy="360893"/>
            </a:xfrm>
            <a:prstGeom prst="rect">
              <a:avLst/>
            </a:prstGeom>
          </p:spPr>
        </p:pic>
        <p:pic>
          <p:nvPicPr>
            <p:cNvPr id="249" name="Picture 248">
              <a:extLst>
                <a:ext uri="{FF2B5EF4-FFF2-40B4-BE49-F238E27FC236}">
                  <a16:creationId xmlns:a16="http://schemas.microsoft.com/office/drawing/2014/main" id="{71614722-696B-854C-4EE4-4EBF8FDB235B}"/>
                </a:ext>
              </a:extLst>
            </p:cNvPr>
            <p:cNvPicPr>
              <a:picLocks noChangeAspect="1"/>
            </p:cNvPicPr>
            <p:nvPr/>
          </p:nvPicPr>
          <p:blipFill>
            <a:blip r:embed="rId5"/>
            <a:stretch>
              <a:fillRect/>
            </a:stretch>
          </p:blipFill>
          <p:spPr>
            <a:xfrm>
              <a:off x="2795087" y="2989403"/>
              <a:ext cx="216080" cy="120507"/>
            </a:xfrm>
            <a:prstGeom prst="rect">
              <a:avLst/>
            </a:prstGeom>
          </p:spPr>
        </p:pic>
      </p:grpSp>
      <p:sp>
        <p:nvSpPr>
          <p:cNvPr id="11" name="Rectangle 10" descr="Azure AI Services ">
            <a:extLst>
              <a:ext uri="{FF2B5EF4-FFF2-40B4-BE49-F238E27FC236}">
                <a16:creationId xmlns:a16="http://schemas.microsoft.com/office/drawing/2014/main" id="{F988A4AF-D9A2-4139-A944-8135AF4E6009}"/>
              </a:ext>
            </a:extLst>
          </p:cNvPr>
          <p:cNvSpPr/>
          <p:nvPr/>
        </p:nvSpPr>
        <p:spPr bwMode="auto">
          <a:xfrm rot="5400000">
            <a:off x="-163778" y="3392908"/>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71A9B588-29C1-584A-87A2-A22FF8E3B9CD}"/>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280" name="Rounded Rectangle 1">
              <a:extLst>
                <a:ext uri="{FF2B5EF4-FFF2-40B4-BE49-F238E27FC236}">
                  <a16:creationId xmlns:a16="http://schemas.microsoft.com/office/drawing/2014/main" id="{6C25B4E4-00D1-AB7F-711C-FBA06CC21386}"/>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84" name="TextBox 113">
              <a:extLst>
                <a:ext uri="{FF2B5EF4-FFF2-40B4-BE49-F238E27FC236}">
                  <a16:creationId xmlns:a16="http://schemas.microsoft.com/office/drawing/2014/main" id="{1BE388FF-5340-D923-67E0-F7EB3A627B02}"/>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 name="Rectangle: Rounded Corners 7">
              <a:extLst>
                <a:ext uri="{FF2B5EF4-FFF2-40B4-BE49-F238E27FC236}">
                  <a16:creationId xmlns:a16="http://schemas.microsoft.com/office/drawing/2014/main" id="{3DF111F4-6DA7-934F-D683-5E5D4A7C49BE}"/>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9" name="Picture 309">
              <a:extLst>
                <a:ext uri="{FF2B5EF4-FFF2-40B4-BE49-F238E27FC236}">
                  <a16:creationId xmlns:a16="http://schemas.microsoft.com/office/drawing/2014/main" id="{A775EEC7-C7CE-BB4E-08C7-90A14425778F}"/>
                </a:ext>
              </a:extLst>
            </p:cNvPr>
            <p:cNvPicPr>
              <a:picLocks noChangeAspect="1"/>
            </p:cNvPicPr>
            <p:nvPr/>
          </p:nvPicPr>
          <p:blipFill>
            <a:blip r:embed="rId6"/>
            <a:stretch>
              <a:fillRect/>
            </a:stretch>
          </p:blipFill>
          <p:spPr>
            <a:xfrm>
              <a:off x="2539816" y="2133611"/>
              <a:ext cx="276225" cy="266700"/>
            </a:xfrm>
            <a:prstGeom prst="rect">
              <a:avLst/>
            </a:prstGeom>
          </p:spPr>
        </p:pic>
      </p:grpSp>
      <p:grpSp>
        <p:nvGrpSpPr>
          <p:cNvPr id="39" name="Group 38">
            <a:extLst>
              <a:ext uri="{FF2B5EF4-FFF2-40B4-BE49-F238E27FC236}">
                <a16:creationId xmlns:a16="http://schemas.microsoft.com/office/drawing/2014/main" id="{12EB0E76-F12B-FFCB-57A9-396875289B43}"/>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38" name="Group 37">
              <a:extLst>
                <a:ext uri="{FF2B5EF4-FFF2-40B4-BE49-F238E27FC236}">
                  <a16:creationId xmlns:a16="http://schemas.microsoft.com/office/drawing/2014/main" id="{172C8740-7EED-2CE4-6E67-00A6E36E784A}"/>
                </a:ext>
              </a:extLst>
            </p:cNvPr>
            <p:cNvGrpSpPr/>
            <p:nvPr/>
          </p:nvGrpSpPr>
          <p:grpSpPr>
            <a:xfrm>
              <a:off x="6308872" y="2081099"/>
              <a:ext cx="1772045" cy="584065"/>
              <a:chOff x="6308872" y="2081099"/>
              <a:chExt cx="1772045" cy="584065"/>
            </a:xfrm>
          </p:grpSpPr>
          <p:sp>
            <p:nvSpPr>
              <p:cNvPr id="106" name="Rounded Rectangle 1">
                <a:extLst>
                  <a:ext uri="{FF2B5EF4-FFF2-40B4-BE49-F238E27FC236}">
                    <a16:creationId xmlns:a16="http://schemas.microsoft.com/office/drawing/2014/main" id="{0FC3B12A-B0AE-1047-C531-A5494DB71EB4}"/>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9" name="TextBox 31">
                <a:extLst>
                  <a:ext uri="{FF2B5EF4-FFF2-40B4-BE49-F238E27FC236}">
                    <a16:creationId xmlns:a16="http://schemas.microsoft.com/office/drawing/2014/main" id="{5229F32B-AFB3-464D-C87F-23B91F9EEDB2}"/>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7" name="Rectangle: Rounded Corners 36">
                <a:extLst>
                  <a:ext uri="{FF2B5EF4-FFF2-40B4-BE49-F238E27FC236}">
                    <a16:creationId xmlns:a16="http://schemas.microsoft.com/office/drawing/2014/main" id="{6B09E3D0-541B-07ED-FA28-556FBA681442}"/>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310" name="Picture 310">
              <a:extLst>
                <a:ext uri="{FF2B5EF4-FFF2-40B4-BE49-F238E27FC236}">
                  <a16:creationId xmlns:a16="http://schemas.microsoft.com/office/drawing/2014/main" id="{FC7D3BDE-C1F4-2D25-32F2-BCA55738ED57}"/>
                </a:ext>
              </a:extLst>
            </p:cNvPr>
            <p:cNvPicPr>
              <a:picLocks noChangeAspect="1"/>
            </p:cNvPicPr>
            <p:nvPr/>
          </p:nvPicPr>
          <p:blipFill>
            <a:blip r:embed="rId7"/>
            <a:stretch>
              <a:fillRect/>
            </a:stretch>
          </p:blipFill>
          <p:spPr>
            <a:xfrm>
              <a:off x="6352717" y="2220593"/>
              <a:ext cx="200025" cy="285750"/>
            </a:xfrm>
            <a:prstGeom prst="rect">
              <a:avLst/>
            </a:prstGeom>
          </p:spPr>
        </p:pic>
      </p:grpSp>
      <p:grpSp>
        <p:nvGrpSpPr>
          <p:cNvPr id="45" name="Group 44">
            <a:extLst>
              <a:ext uri="{FF2B5EF4-FFF2-40B4-BE49-F238E27FC236}">
                <a16:creationId xmlns:a16="http://schemas.microsoft.com/office/drawing/2014/main" id="{1B5C9458-5FF4-37F2-63F5-A5E17BBDDFFC}"/>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41" name="Rectangle: Rounded Corners 40">
              <a:extLst>
                <a:ext uri="{FF2B5EF4-FFF2-40B4-BE49-F238E27FC236}">
                  <a16:creationId xmlns:a16="http://schemas.microsoft.com/office/drawing/2014/main" id="{FDF85D59-7F8A-5F35-E6E8-07EF9F1A833F}"/>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44" name="Group 43">
              <a:extLst>
                <a:ext uri="{FF2B5EF4-FFF2-40B4-BE49-F238E27FC236}">
                  <a16:creationId xmlns:a16="http://schemas.microsoft.com/office/drawing/2014/main" id="{7C983309-0FA6-5BF3-75B2-C2313C488531}"/>
                </a:ext>
              </a:extLst>
            </p:cNvPr>
            <p:cNvGrpSpPr/>
            <p:nvPr/>
          </p:nvGrpSpPr>
          <p:grpSpPr>
            <a:xfrm>
              <a:off x="2146317" y="4208399"/>
              <a:ext cx="8853572" cy="490021"/>
              <a:chOff x="2146317" y="4017016"/>
              <a:chExt cx="8853572" cy="490021"/>
            </a:xfrm>
          </p:grpSpPr>
          <p:sp>
            <p:nvSpPr>
              <p:cNvPr id="20" name="Rounded Rectangle 1">
                <a:extLst>
                  <a:ext uri="{FF2B5EF4-FFF2-40B4-BE49-F238E27FC236}">
                    <a16:creationId xmlns:a16="http://schemas.microsoft.com/office/drawing/2014/main" id="{5BA1B9A3-8F96-4944-9542-F7DB276A6FDF}"/>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 name="Rounded Rectangle 1">
                <a:extLst>
                  <a:ext uri="{FF2B5EF4-FFF2-40B4-BE49-F238E27FC236}">
                    <a16:creationId xmlns:a16="http://schemas.microsoft.com/office/drawing/2014/main" id="{B16EFA06-66E9-5D5B-24D0-0D934F9900CE}"/>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
                <a:extLst>
                  <a:ext uri="{FF2B5EF4-FFF2-40B4-BE49-F238E27FC236}">
                    <a16:creationId xmlns:a16="http://schemas.microsoft.com/office/drawing/2014/main" id="{06509A06-081C-FAC2-A877-AD34B04655ED}"/>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23" name="Rounded Rectangle 1">
                <a:extLst>
                  <a:ext uri="{FF2B5EF4-FFF2-40B4-BE49-F238E27FC236}">
                    <a16:creationId xmlns:a16="http://schemas.microsoft.com/office/drawing/2014/main" id="{42B7F3A1-0F55-C602-54EF-B5877E56EABB}"/>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4">
                <a:extLst>
                  <a:ext uri="{FF2B5EF4-FFF2-40B4-BE49-F238E27FC236}">
                    <a16:creationId xmlns:a16="http://schemas.microsoft.com/office/drawing/2014/main" id="{7759F36C-CDC7-C160-0003-BE433B90F1CB}"/>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270" name="Group 269">
                <a:extLst>
                  <a:ext uri="{FF2B5EF4-FFF2-40B4-BE49-F238E27FC236}">
                    <a16:creationId xmlns:a16="http://schemas.microsoft.com/office/drawing/2014/main" id="{A7737BB7-34DF-FD74-6864-1B99DA8B28E7}"/>
                  </a:ext>
                </a:extLst>
              </p:cNvPr>
              <p:cNvGrpSpPr/>
              <p:nvPr/>
            </p:nvGrpSpPr>
            <p:grpSpPr>
              <a:xfrm>
                <a:off x="2146317" y="4201508"/>
                <a:ext cx="325506" cy="212054"/>
                <a:chOff x="2195663" y="4183417"/>
                <a:chExt cx="436317" cy="297923"/>
              </a:xfrm>
            </p:grpSpPr>
            <p:grpSp>
              <p:nvGrpSpPr>
                <p:cNvPr id="261" name="Group 260">
                  <a:extLst>
                    <a:ext uri="{FF2B5EF4-FFF2-40B4-BE49-F238E27FC236}">
                      <a16:creationId xmlns:a16="http://schemas.microsoft.com/office/drawing/2014/main" id="{6D9E6F1A-C705-3CD9-7F3E-D729D19D8380}"/>
                    </a:ext>
                  </a:extLst>
                </p:cNvPr>
                <p:cNvGrpSpPr/>
                <p:nvPr/>
              </p:nvGrpSpPr>
              <p:grpSpPr>
                <a:xfrm>
                  <a:off x="2195663" y="4183417"/>
                  <a:ext cx="436317" cy="297923"/>
                  <a:chOff x="2195663" y="4183417"/>
                  <a:chExt cx="409559" cy="279652"/>
                </a:xfrm>
              </p:grpSpPr>
              <p:sp>
                <p:nvSpPr>
                  <p:cNvPr id="264" name="Rectangle: Rounded Corners 263">
                    <a:extLst>
                      <a:ext uri="{FF2B5EF4-FFF2-40B4-BE49-F238E27FC236}">
                        <a16:creationId xmlns:a16="http://schemas.microsoft.com/office/drawing/2014/main" id="{57ABE61F-A0F4-D4C0-B415-3F7BF2C1621B}"/>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D19116E1-57EA-A28E-1748-A9A41A891C05}"/>
                      </a:ext>
                    </a:extLst>
                  </p:cNvPr>
                  <p:cNvGrpSpPr/>
                  <p:nvPr/>
                </p:nvGrpSpPr>
                <p:grpSpPr>
                  <a:xfrm>
                    <a:off x="2276245" y="4212549"/>
                    <a:ext cx="328977" cy="214998"/>
                    <a:chOff x="2276245" y="4212549"/>
                    <a:chExt cx="328977" cy="214998"/>
                  </a:xfrm>
                </p:grpSpPr>
                <p:sp>
                  <p:nvSpPr>
                    <p:cNvPr id="266" name="Rectangle: Rounded Corners 265">
                      <a:extLst>
                        <a:ext uri="{FF2B5EF4-FFF2-40B4-BE49-F238E27FC236}">
                          <a16:creationId xmlns:a16="http://schemas.microsoft.com/office/drawing/2014/main" id="{24EA72AA-6D38-3D53-428E-3F745E14D682}"/>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C5FE7331-5096-7C22-6A6B-E2E5E8520537}"/>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268" name="Straight Connector 267">
                      <a:extLst>
                        <a:ext uri="{FF2B5EF4-FFF2-40B4-BE49-F238E27FC236}">
                          <a16:creationId xmlns:a16="http://schemas.microsoft.com/office/drawing/2014/main" id="{C33C9FE3-7B97-66B6-B56D-F45316F0F30F}"/>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A01AF88-4247-A565-9713-4469199A9246}"/>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62" name="Straight Connector 261">
                  <a:extLst>
                    <a:ext uri="{FF2B5EF4-FFF2-40B4-BE49-F238E27FC236}">
                      <a16:creationId xmlns:a16="http://schemas.microsoft.com/office/drawing/2014/main" id="{CAF5FAE4-033A-FFB1-F124-61E7C8494BE9}"/>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E0E4F9D-81D7-81E4-267D-FDF13E6B5855}"/>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1" name="TextBox 118">
                <a:extLst>
                  <a:ext uri="{FF2B5EF4-FFF2-40B4-BE49-F238E27FC236}">
                    <a16:creationId xmlns:a16="http://schemas.microsoft.com/office/drawing/2014/main" id="{640B6B56-4E6B-AC4D-829C-D6976986BEF8}"/>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296" name="TextBox 122">
                <a:extLst>
                  <a:ext uri="{FF2B5EF4-FFF2-40B4-BE49-F238E27FC236}">
                    <a16:creationId xmlns:a16="http://schemas.microsoft.com/office/drawing/2014/main" id="{5E20E5C0-5123-0B36-75A0-92D912D10852}"/>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04" name="box" title="Icon of a box">
                <a:extLst>
                  <a:ext uri="{FF2B5EF4-FFF2-40B4-BE49-F238E27FC236}">
                    <a16:creationId xmlns:a16="http://schemas.microsoft.com/office/drawing/2014/main" id="{4AC8BF83-7C35-32CF-5FFA-4496ABB43DBE}"/>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 name="TextBox 122">
                <a:extLst>
                  <a:ext uri="{FF2B5EF4-FFF2-40B4-BE49-F238E27FC236}">
                    <a16:creationId xmlns:a16="http://schemas.microsoft.com/office/drawing/2014/main" id="{88B49EF3-323C-4CB4-86AE-7DBA376F2F3D}"/>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306" name="Picture 305">
                <a:extLst>
                  <a:ext uri="{FF2B5EF4-FFF2-40B4-BE49-F238E27FC236}">
                    <a16:creationId xmlns:a16="http://schemas.microsoft.com/office/drawing/2014/main" id="{2E39C174-CE35-5368-699B-3BB1B5BD70A2}"/>
                  </a:ext>
                </a:extLst>
              </p:cNvPr>
              <p:cNvPicPr>
                <a:picLocks noChangeAspect="1"/>
              </p:cNvPicPr>
              <p:nvPr/>
            </p:nvPicPr>
            <p:blipFill>
              <a:blip r:embed="rId8"/>
              <a:stretch>
                <a:fillRect/>
              </a:stretch>
            </p:blipFill>
            <p:spPr>
              <a:xfrm>
                <a:off x="6919201" y="4213197"/>
                <a:ext cx="392080" cy="173813"/>
              </a:xfrm>
              <a:prstGeom prst="rect">
                <a:avLst/>
              </a:prstGeom>
            </p:spPr>
          </p:pic>
        </p:grpSp>
      </p:grpSp>
      <p:sp>
        <p:nvSpPr>
          <p:cNvPr id="12" name="TextBox 62">
            <a:extLst>
              <a:ext uri="{FF2B5EF4-FFF2-40B4-BE49-F238E27FC236}">
                <a16:creationId xmlns:a16="http://schemas.microsoft.com/office/drawing/2014/main" id="{B967635E-EC32-4746-2C39-91F7FEF58662}"/>
              </a:ext>
            </a:extLst>
          </p:cNvPr>
          <p:cNvSpPr txBox="1"/>
          <p:nvPr/>
        </p:nvSpPr>
        <p:spPr>
          <a:xfrm rot="16200000">
            <a:off x="-1043285" y="3344885"/>
            <a:ext cx="4187867"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The place to test, build and deploy AI solutions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604199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22B96CA-DCAD-4C49-92AB-D84927808C6C}"/>
              </a:ext>
            </a:extLst>
          </p:cNvPr>
          <p:cNvSpPr>
            <a:spLocks noGrp="1"/>
          </p:cNvSpPr>
          <p:nvPr>
            <p:ph type="title"/>
          </p:nvPr>
        </p:nvSpPr>
        <p:spPr/>
        <p:txBody>
          <a:bodyPr/>
          <a:lstStyle/>
          <a:p>
            <a:r>
              <a:rPr lang="en-US">
                <a:solidFill>
                  <a:srgbClr val="325282"/>
                </a:solidFill>
              </a:rPr>
              <a:t>Microsoft’s Principles of Responsible AI</a:t>
            </a:r>
          </a:p>
        </p:txBody>
      </p:sp>
      <p:graphicFrame>
        <p:nvGraphicFrame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0" y="113676"/>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PicPr/>
                      <p:nvPr/>
                    </p:nvPicPr>
                    <p:blipFill>
                      <a:blip r:embed="rId5"/>
                      <a:stretch>
                        <a:fillRect/>
                      </a:stretch>
                    </p:blipFill>
                    <p:spPr>
                      <a:xfrm>
                        <a:off x="0" y="113676"/>
                        <a:ext cx="1588" cy="1588"/>
                      </a:xfrm>
                      <a:prstGeom prst="rect">
                        <a:avLst/>
                      </a:prstGeom>
                    </p:spPr>
                  </p:pic>
                </p:oleObj>
              </mc:Fallback>
            </mc:AlternateContent>
          </a:graphicData>
        </a:graphic>
      </p:graphicFrame>
      <p:grpSp>
        <p:nvGrpSpPr>
          <p:cNvPr id="3" name="Group 2" descr="six AI principles: Accountability, Transparency, Fairness, Reliability &amp; Safety, Privacy &amp; Secuirty, and Inclusiveness ">
            <a:extLst>
              <a:ext uri="{FF2B5EF4-FFF2-40B4-BE49-F238E27FC236}">
                <a16:creationId xmlns:a16="http://schemas.microsoft.com/office/drawing/2014/main" id="{9F98B2DE-80FF-F147-BCE2-8757827C155D}"/>
              </a:ext>
            </a:extLst>
          </p:cNvPr>
          <p:cNvGrpSpPr/>
          <p:nvPr/>
        </p:nvGrpSpPr>
        <p:grpSpPr>
          <a:xfrm>
            <a:off x="588264" y="1370800"/>
            <a:ext cx="11018520" cy="5189782"/>
            <a:chOff x="353797" y="1370800"/>
            <a:chExt cx="11611229" cy="5189782"/>
          </a:xfrm>
        </p:grpSpPr>
        <p:grpSp>
          <p:nvGrpSpPr>
            <p:cNvPr id="10" name="Group 9">
              <a:extLst>
                <a:ext uri="{FF2B5EF4-FFF2-40B4-BE49-F238E27FC236}">
                  <a16:creationId xmlns:a16="http://schemas.microsoft.com/office/drawing/2014/main" id="{745AC533-73F6-46B6-A012-AD0845002A5F}"/>
                </a:ext>
                <a:ext uri="{C183D7F6-B498-43B3-948B-1728B52AA6E4}">
                  <adec:decorative xmlns:adec="http://schemas.microsoft.com/office/drawing/2017/decorative" val="1"/>
                </a:ext>
              </a:extLst>
            </p:cNvPr>
            <p:cNvGrpSpPr/>
            <p:nvPr/>
          </p:nvGrpSpPr>
          <p:grpSpPr>
            <a:xfrm>
              <a:off x="353797" y="1370800"/>
              <a:ext cx="2743200" cy="3398994"/>
              <a:chOff x="200570" y="385607"/>
              <a:chExt cx="2743200" cy="3398994"/>
            </a:xfrm>
          </p:grpSpPr>
          <p:sp>
            <p:nvSpPr>
              <p:cNvPr id="5" name="Rectangle 4" descr="Accountability Goals">
                <a:extLst>
                  <a:ext uri="{FF2B5EF4-FFF2-40B4-BE49-F238E27FC236}">
                    <a16:creationId xmlns:a16="http://schemas.microsoft.com/office/drawing/2014/main" id="{1487DC0D-7482-4630-83E3-1333EB0D8CD4}"/>
                  </a:ext>
                </a:extLst>
              </p:cNvPr>
              <p:cNvSpPr/>
              <p:nvPr/>
            </p:nvSpPr>
            <p:spPr bwMode="auto">
              <a:xfrm>
                <a:off x="200570" y="385607"/>
                <a:ext cx="2743200" cy="3398994"/>
              </a:xfrm>
              <a:prstGeom prst="rect">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Accountability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64C1BCC-30CF-4FA2-A3C1-8DEE1EB57A29}"/>
                  </a:ext>
                  <a:ext uri="{C183D7F6-B498-43B3-948B-1728B52AA6E4}">
                    <adec:decorative xmlns:adec="http://schemas.microsoft.com/office/drawing/2017/decorative" val="1"/>
                  </a:ext>
                </a:extLst>
              </p:cNvPr>
              <p:cNvSpPr/>
              <p:nvPr/>
            </p:nvSpPr>
            <p:spPr bwMode="auto">
              <a:xfrm>
                <a:off x="292010" y="886679"/>
                <a:ext cx="2550447" cy="27709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6BEF098A-8F37-4C49-951B-205D93F1E34D}"/>
                  </a:ext>
                </a:extLst>
              </p:cNvPr>
              <p:cNvSpPr txBox="1"/>
              <p:nvPr/>
            </p:nvSpPr>
            <p:spPr>
              <a:xfrm>
                <a:off x="473549" y="1073142"/>
                <a:ext cx="2368908" cy="2021066"/>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Impact Assessment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A2:</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Oversight of significant adverse impacts</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Fit for purpose</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A4: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Data governance and management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A5: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Human oversight and control</a:t>
                </a:r>
              </a:p>
            </p:txBody>
          </p:sp>
        </p:grpSp>
        <p:grpSp>
          <p:nvGrpSpPr>
            <p:cNvPr id="13" name="Group 12">
              <a:extLst>
                <a:ext uri="{FF2B5EF4-FFF2-40B4-BE49-F238E27FC236}">
                  <a16:creationId xmlns:a16="http://schemas.microsoft.com/office/drawing/2014/main" id="{7C14F4F5-CB0D-4EBB-9F52-720D8B02D844}"/>
                </a:ext>
                <a:ext uri="{C183D7F6-B498-43B3-948B-1728B52AA6E4}">
                  <adec:decorative xmlns:adec="http://schemas.microsoft.com/office/drawing/2017/decorative" val="1"/>
                </a:ext>
              </a:extLst>
            </p:cNvPr>
            <p:cNvGrpSpPr/>
            <p:nvPr/>
          </p:nvGrpSpPr>
          <p:grpSpPr>
            <a:xfrm>
              <a:off x="3309807" y="1370800"/>
              <a:ext cx="2743200" cy="3398994"/>
              <a:chOff x="3157448" y="385605"/>
              <a:chExt cx="2743200" cy="2627921"/>
            </a:xfrm>
          </p:grpSpPr>
          <p:sp>
            <p:nvSpPr>
              <p:cNvPr id="154" name="Rectangle 153">
                <a:extLst>
                  <a:ext uri="{FF2B5EF4-FFF2-40B4-BE49-F238E27FC236}">
                    <a16:creationId xmlns:a16="http://schemas.microsoft.com/office/drawing/2014/main" id="{790E8D2D-5983-4345-AF62-909276A4D2C1}"/>
                  </a:ext>
                  <a:ext uri="{C183D7F6-B498-43B3-948B-1728B52AA6E4}">
                    <adec:decorative xmlns:adec="http://schemas.microsoft.com/office/drawing/2017/decorative" val="1"/>
                  </a:ext>
                </a:extLst>
              </p:cNvPr>
              <p:cNvSpPr/>
              <p:nvPr/>
            </p:nvSpPr>
            <p:spPr bwMode="auto">
              <a:xfrm>
                <a:off x="3157448" y="385605"/>
                <a:ext cx="2743200" cy="2627921"/>
              </a:xfrm>
              <a:prstGeom prst="rect">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Transparency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155" name="Rectangle 154">
                <a:extLst>
                  <a:ext uri="{FF2B5EF4-FFF2-40B4-BE49-F238E27FC236}">
                    <a16:creationId xmlns:a16="http://schemas.microsoft.com/office/drawing/2014/main" id="{E32BE78D-DE11-43D1-9F43-FF7AF14BDB87}"/>
                  </a:ext>
                  <a:ext uri="{C183D7F6-B498-43B3-948B-1728B52AA6E4}">
                    <adec:decorative xmlns:adec="http://schemas.microsoft.com/office/drawing/2017/decorative" val="1"/>
                  </a:ext>
                </a:extLst>
              </p:cNvPr>
              <p:cNvSpPr/>
              <p:nvPr/>
            </p:nvSpPr>
            <p:spPr bwMode="auto">
              <a:xfrm>
                <a:off x="3248888" y="773008"/>
                <a:ext cx="2560320" cy="2141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C85C39A-CE7C-4BEA-B6AC-9667791FA31B}"/>
                  </a:ext>
                </a:extLst>
              </p:cNvPr>
              <p:cNvSpPr txBox="1"/>
              <p:nvPr/>
            </p:nvSpPr>
            <p:spPr>
              <a:xfrm>
                <a:off x="3416069" y="956829"/>
                <a:ext cx="2225957" cy="1189782"/>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System intelligibility for decision making</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Communication to stakeholders </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T3:</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Disclosure of AI interaction</a:t>
                </a:r>
              </a:p>
            </p:txBody>
          </p:sp>
        </p:grpSp>
        <p:grpSp>
          <p:nvGrpSpPr>
            <p:cNvPr id="14" name="Group 13">
              <a:extLst>
                <a:ext uri="{FF2B5EF4-FFF2-40B4-BE49-F238E27FC236}">
                  <a16:creationId xmlns:a16="http://schemas.microsoft.com/office/drawing/2014/main" id="{E7C20191-E044-4167-B749-CB11619530E9}"/>
                </a:ext>
                <a:ext uri="{C183D7F6-B498-43B3-948B-1728B52AA6E4}">
                  <adec:decorative xmlns:adec="http://schemas.microsoft.com/office/drawing/2017/decorative" val="1"/>
                </a:ext>
              </a:extLst>
            </p:cNvPr>
            <p:cNvGrpSpPr/>
            <p:nvPr/>
          </p:nvGrpSpPr>
          <p:grpSpPr>
            <a:xfrm>
              <a:off x="6265817" y="1370800"/>
              <a:ext cx="2743200" cy="3398993"/>
              <a:chOff x="6114326" y="385606"/>
              <a:chExt cx="2743200" cy="3011644"/>
            </a:xfrm>
          </p:grpSpPr>
          <p:sp>
            <p:nvSpPr>
              <p:cNvPr id="281" name="Rectangle 280">
                <a:extLst>
                  <a:ext uri="{FF2B5EF4-FFF2-40B4-BE49-F238E27FC236}">
                    <a16:creationId xmlns:a16="http://schemas.microsoft.com/office/drawing/2014/main" id="{33F0BF15-234A-45AD-9F48-CEAC0EF623B4}"/>
                  </a:ext>
                </a:extLst>
              </p:cNvPr>
              <p:cNvSpPr/>
              <p:nvPr/>
            </p:nvSpPr>
            <p:spPr bwMode="auto">
              <a:xfrm>
                <a:off x="6114326" y="385606"/>
                <a:ext cx="2743200" cy="3011644"/>
              </a:xfrm>
              <a:prstGeom prst="rect">
                <a:avLst/>
              </a:prstGeom>
              <a:gradFill>
                <a:gsLst>
                  <a:gs pos="13000">
                    <a:schemeClr val="accent1"/>
                  </a:gs>
                  <a:gs pos="100000">
                    <a:schemeClr val="accent3"/>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Fairness</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82" name="Rectangle 281">
                <a:extLst>
                  <a:ext uri="{FF2B5EF4-FFF2-40B4-BE49-F238E27FC236}">
                    <a16:creationId xmlns:a16="http://schemas.microsoft.com/office/drawing/2014/main" id="{3F46897F-DAE6-4183-97CB-90AAE666FCEE}"/>
                  </a:ext>
                  <a:ext uri="{C183D7F6-B498-43B3-948B-1728B52AA6E4}">
                    <adec:decorative xmlns:adec="http://schemas.microsoft.com/office/drawing/2017/decorative" val="1"/>
                  </a:ext>
                </a:extLst>
              </p:cNvPr>
              <p:cNvSpPr/>
              <p:nvPr/>
            </p:nvSpPr>
            <p:spPr bwMode="auto">
              <a:xfrm>
                <a:off x="6205766" y="829576"/>
                <a:ext cx="2560320" cy="2460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53479E0E-12DD-48CC-9F75-F1DDA2A0C05A}"/>
                  </a:ext>
                </a:extLst>
              </p:cNvPr>
              <p:cNvSpPr txBox="1"/>
              <p:nvPr/>
            </p:nvSpPr>
            <p:spPr>
              <a:xfrm>
                <a:off x="6347644" y="1043756"/>
                <a:ext cx="2276563" cy="1554403"/>
              </a:xfrm>
              <a:prstGeom prst="rect">
                <a:avLst/>
              </a:prstGeom>
              <a:noFill/>
            </p:spPr>
            <p:txBody>
              <a:bodyPr wrap="square" lIns="0" rIns="0" rtlCol="0">
                <a:spAutoFit/>
              </a:bodyPr>
              <a:lstStyle/>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Quality of service</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Allocation of resources and opportunities</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Minimization of stereotyping, demeaning, and erasing outputs</a:t>
                </a:r>
              </a:p>
            </p:txBody>
          </p:sp>
        </p:grpSp>
        <p:grpSp>
          <p:nvGrpSpPr>
            <p:cNvPr id="16" name="Group 15">
              <a:extLst>
                <a:ext uri="{FF2B5EF4-FFF2-40B4-BE49-F238E27FC236}">
                  <a16:creationId xmlns:a16="http://schemas.microsoft.com/office/drawing/2014/main" id="{ECC61EBF-1D74-4A30-B58B-80BDAE69428C}"/>
                </a:ext>
                <a:ext uri="{C183D7F6-B498-43B3-948B-1728B52AA6E4}">
                  <adec:decorative xmlns:adec="http://schemas.microsoft.com/office/drawing/2017/decorative" val="1"/>
                </a:ext>
              </a:extLst>
            </p:cNvPr>
            <p:cNvGrpSpPr/>
            <p:nvPr/>
          </p:nvGrpSpPr>
          <p:grpSpPr>
            <a:xfrm>
              <a:off x="9221826" y="1370801"/>
              <a:ext cx="2743200" cy="3398991"/>
              <a:chOff x="9068599" y="385607"/>
              <a:chExt cx="2743200" cy="2786218"/>
            </a:xfrm>
          </p:grpSpPr>
          <p:sp>
            <p:nvSpPr>
              <p:cNvPr id="234" name="Rectangle 233">
                <a:extLst>
                  <a:ext uri="{FF2B5EF4-FFF2-40B4-BE49-F238E27FC236}">
                    <a16:creationId xmlns:a16="http://schemas.microsoft.com/office/drawing/2014/main" id="{291C26BA-FB55-4B8E-841E-7B11E05A8D2A}"/>
                  </a:ext>
                </a:extLst>
              </p:cNvPr>
              <p:cNvSpPr/>
              <p:nvPr/>
            </p:nvSpPr>
            <p:spPr bwMode="auto">
              <a:xfrm>
                <a:off x="9068599" y="385607"/>
                <a:ext cx="2743200" cy="2786218"/>
              </a:xfrm>
              <a:prstGeom prst="rect">
                <a:avLst/>
              </a:prstGeom>
              <a:gradFill>
                <a:gsLst>
                  <a:gs pos="13000">
                    <a:srgbClr val="107C10"/>
                  </a:gs>
                  <a:gs pos="99000">
                    <a:srgbClr val="92D05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Reliability &amp; Safety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35" name="Rectangle 234">
                <a:extLst>
                  <a:ext uri="{FF2B5EF4-FFF2-40B4-BE49-F238E27FC236}">
                    <a16:creationId xmlns:a16="http://schemas.microsoft.com/office/drawing/2014/main" id="{3D66A062-BF1D-4AE1-ADD5-D7D297FA56C0}"/>
                  </a:ext>
                  <a:ext uri="{C183D7F6-B498-43B3-948B-1728B52AA6E4}">
                    <adec:decorative xmlns:adec="http://schemas.microsoft.com/office/drawing/2017/decorative" val="1"/>
                  </a:ext>
                </a:extLst>
              </p:cNvPr>
              <p:cNvSpPr/>
              <p:nvPr/>
            </p:nvSpPr>
            <p:spPr bwMode="auto">
              <a:xfrm>
                <a:off x="9160039" y="796344"/>
                <a:ext cx="2560320" cy="22902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2EA653C2-E7FF-4A4B-8F37-DEECAF4485F3}"/>
                  </a:ext>
                </a:extLst>
              </p:cNvPr>
              <p:cNvSpPr txBox="1"/>
              <p:nvPr/>
            </p:nvSpPr>
            <p:spPr>
              <a:xfrm>
                <a:off x="9271110" y="994493"/>
                <a:ext cx="2338178" cy="1438055"/>
              </a:xfrm>
              <a:prstGeom prst="rect">
                <a:avLst/>
              </a:prstGeom>
              <a:noFill/>
            </p:spPr>
            <p:txBody>
              <a:bodyPr wrap="square" lIns="0" rIns="0" rtlCol="0">
                <a:spAutoFit/>
              </a:bodyPr>
              <a:lstStyle/>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Reliability and safety guidance</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Failures and remediations</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Ongoing monitoring, feedback, and evaluation</a:t>
                </a:r>
              </a:p>
            </p:txBody>
          </p:sp>
        </p:grpSp>
        <p:grpSp>
          <p:nvGrpSpPr>
            <p:cNvPr id="2" name="Group 1">
              <a:extLst>
                <a:ext uri="{FF2B5EF4-FFF2-40B4-BE49-F238E27FC236}">
                  <a16:creationId xmlns:a16="http://schemas.microsoft.com/office/drawing/2014/main" id="{67184E67-7E25-42ED-A0BD-F577E3FE580F}"/>
                </a:ext>
              </a:extLst>
            </p:cNvPr>
            <p:cNvGrpSpPr/>
            <p:nvPr/>
          </p:nvGrpSpPr>
          <p:grpSpPr>
            <a:xfrm>
              <a:off x="353797" y="4965413"/>
              <a:ext cx="5699209" cy="1595168"/>
              <a:chOff x="353797" y="4965413"/>
              <a:chExt cx="5699209" cy="1595168"/>
            </a:xfrm>
          </p:grpSpPr>
          <p:sp>
            <p:nvSpPr>
              <p:cNvPr id="15" name="Rectangle 14">
                <a:extLst>
                  <a:ext uri="{FF2B5EF4-FFF2-40B4-BE49-F238E27FC236}">
                    <a16:creationId xmlns:a16="http://schemas.microsoft.com/office/drawing/2014/main" id="{C37AC931-0871-45C7-A84F-32284AFD632B}"/>
                  </a:ext>
                </a:extLst>
              </p:cNvPr>
              <p:cNvSpPr/>
              <p:nvPr/>
            </p:nvSpPr>
            <p:spPr bwMode="auto">
              <a:xfrm>
                <a:off x="353797" y="4965413"/>
                <a:ext cx="5699209"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rPr>
                  <a:t>Privacy &amp; Security</a:t>
                </a:r>
              </a:p>
            </p:txBody>
          </p:sp>
          <p:sp>
            <p:nvSpPr>
              <p:cNvPr id="19" name="Rectangle 18">
                <a:extLst>
                  <a:ext uri="{FF2B5EF4-FFF2-40B4-BE49-F238E27FC236}">
                    <a16:creationId xmlns:a16="http://schemas.microsoft.com/office/drawing/2014/main" id="{136F6BFD-9E9A-41EA-853F-80A9E56F80F6}"/>
                  </a:ext>
                  <a:ext uri="{C183D7F6-B498-43B3-948B-1728B52AA6E4}">
                    <adec:decorative xmlns:adec="http://schemas.microsoft.com/office/drawing/2017/decorative" val="1"/>
                  </a:ext>
                </a:extLst>
              </p:cNvPr>
              <p:cNvSpPr/>
              <p:nvPr/>
            </p:nvSpPr>
            <p:spPr bwMode="auto">
              <a:xfrm>
                <a:off x="445237" y="5387034"/>
                <a:ext cx="5516328"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E818DBAA-830D-4DD1-8061-BEE22DDB82EA}"/>
                  </a:ext>
                </a:extLst>
              </p:cNvPr>
              <p:cNvSpPr txBox="1"/>
              <p:nvPr/>
            </p:nvSpPr>
            <p:spPr>
              <a:xfrm>
                <a:off x="566086" y="5542099"/>
                <a:ext cx="4309052" cy="600164"/>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PS1: Privacy Standard compliance</a:t>
                </a:r>
              </a:p>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PS2: Security Policy compliance</a:t>
                </a:r>
              </a:p>
            </p:txBody>
          </p:sp>
        </p:grpSp>
        <p:grpSp>
          <p:nvGrpSpPr>
            <p:cNvPr id="9" name="Group 8">
              <a:extLst>
                <a:ext uri="{FF2B5EF4-FFF2-40B4-BE49-F238E27FC236}">
                  <a16:creationId xmlns:a16="http://schemas.microsoft.com/office/drawing/2014/main" id="{501D18AE-E465-41DD-96B0-D7244F0C023E}"/>
                </a:ext>
                <a:ext uri="{C183D7F6-B498-43B3-948B-1728B52AA6E4}">
                  <adec:decorative xmlns:adec="http://schemas.microsoft.com/office/drawing/2017/decorative" val="1"/>
                </a:ext>
              </a:extLst>
            </p:cNvPr>
            <p:cNvGrpSpPr/>
            <p:nvPr/>
          </p:nvGrpSpPr>
          <p:grpSpPr>
            <a:xfrm>
              <a:off x="6265817" y="4965414"/>
              <a:ext cx="5699209" cy="1595168"/>
              <a:chOff x="3320979" y="4491308"/>
              <a:chExt cx="2743200" cy="1595168"/>
            </a:xfrm>
          </p:grpSpPr>
          <p:sp>
            <p:nvSpPr>
              <p:cNvPr id="133" name="Rectangle 132">
                <a:extLst>
                  <a:ext uri="{FF2B5EF4-FFF2-40B4-BE49-F238E27FC236}">
                    <a16:creationId xmlns:a16="http://schemas.microsoft.com/office/drawing/2014/main" id="{B23B83B5-AC8F-4A1D-A6AE-04F33FDA9876}"/>
                  </a:ext>
                </a:extLst>
              </p:cNvPr>
              <p:cNvSpPr/>
              <p:nvPr/>
            </p:nvSpPr>
            <p:spPr bwMode="auto">
              <a:xfrm>
                <a:off x="3320979" y="4491308"/>
                <a:ext cx="2743200"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Times New Roman" panose="02020603050405020304" pitchFamily="18" charset="0"/>
                  </a:rPr>
                  <a:t>Inclusiveness</a:t>
                </a:r>
              </a:p>
            </p:txBody>
          </p:sp>
          <p:sp>
            <p:nvSpPr>
              <p:cNvPr id="134" name="Rectangle 133">
                <a:extLst>
                  <a:ext uri="{FF2B5EF4-FFF2-40B4-BE49-F238E27FC236}">
                    <a16:creationId xmlns:a16="http://schemas.microsoft.com/office/drawing/2014/main" id="{7A6D9BB9-B05F-40AD-910B-20CBE65B42D9}"/>
                  </a:ext>
                  <a:ext uri="{C183D7F6-B498-43B3-948B-1728B52AA6E4}">
                    <adec:decorative xmlns:adec="http://schemas.microsoft.com/office/drawing/2017/decorative" val="1"/>
                  </a:ext>
                </a:extLst>
              </p:cNvPr>
              <p:cNvSpPr/>
              <p:nvPr/>
            </p:nvSpPr>
            <p:spPr bwMode="auto">
              <a:xfrm>
                <a:off x="3364993" y="4893008"/>
                <a:ext cx="2655174"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135" name="TextBox 134">
                <a:extLst>
                  <a:ext uri="{FF2B5EF4-FFF2-40B4-BE49-F238E27FC236}">
                    <a16:creationId xmlns:a16="http://schemas.microsoft.com/office/drawing/2014/main" id="{8E6C21A0-3162-4526-B84E-1B70058C232C}"/>
                  </a:ext>
                </a:extLst>
              </p:cNvPr>
              <p:cNvSpPr txBox="1"/>
              <p:nvPr/>
            </p:nvSpPr>
            <p:spPr>
              <a:xfrm>
                <a:off x="3411858" y="5088181"/>
                <a:ext cx="2074076" cy="307777"/>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I1: Accessibility Standards compliance</a:t>
                </a:r>
              </a:p>
            </p:txBody>
          </p:sp>
        </p:grpSp>
      </p:grpSp>
    </p:spTree>
    <p:extLst>
      <p:ext uri="{BB962C8B-B14F-4D97-AF65-F5344CB8AC3E}">
        <p14:creationId xmlns:p14="http://schemas.microsoft.com/office/powerpoint/2010/main" val="261443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315A28-B942-9916-E945-2923F1E50228}"/>
              </a:ext>
            </a:extLst>
          </p:cNvPr>
          <p:cNvSpPr>
            <a:spLocks noGrp="1"/>
          </p:cNvSpPr>
          <p:nvPr>
            <p:ph type="title" idx="4294967295"/>
          </p:nvPr>
        </p:nvSpPr>
        <p:spPr>
          <a:xfrm>
            <a:off x="1174750" y="457200"/>
            <a:ext cx="11017250" cy="554038"/>
          </a:xfrm>
          <a:prstGeom prst="rect">
            <a:avLst/>
          </a:prstGeom>
        </p:spPr>
        <p:txBody>
          <a:bodyPr/>
          <a:lstStyle/>
          <a:p>
            <a:r>
              <a:rPr lang="en-US">
                <a:solidFill>
                  <a:schemeClr val="bg1"/>
                </a:solidFill>
              </a:rPr>
              <a:t>Towards a Microsoft Content Moderation Suite </a:t>
            </a:r>
          </a:p>
        </p:txBody>
      </p:sp>
      <p:sp>
        <p:nvSpPr>
          <p:cNvPr id="11" name="Rounded Rectangle 6">
            <a:extLst>
              <a:ext uri="{FF2B5EF4-FFF2-40B4-BE49-F238E27FC236}">
                <a16:creationId xmlns:a16="http://schemas.microsoft.com/office/drawing/2014/main" id="{A914EA33-F695-3588-309D-0559A9007855}"/>
              </a:ext>
              <a:ext uri="{C183D7F6-B498-43B3-948B-1728B52AA6E4}">
                <adec:decorative xmlns:adec="http://schemas.microsoft.com/office/drawing/2017/decorative" val="1"/>
              </a:ext>
            </a:extLst>
          </p:cNvPr>
          <p:cNvSpPr/>
          <p:nvPr/>
        </p:nvSpPr>
        <p:spPr bwMode="auto">
          <a:xfrm>
            <a:off x="584200" y="1457490"/>
            <a:ext cx="11025188" cy="5602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Our platform fits into the big picture of any customer’s Content Moderation workflows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artificial intelligence" descr="artificial intelligence, automated">
            <a:extLst>
              <a:ext uri="{FF2B5EF4-FFF2-40B4-BE49-F238E27FC236}">
                <a16:creationId xmlns:a16="http://schemas.microsoft.com/office/drawing/2014/main" id="{79B62DC6-9DB8-868B-03B9-FED560EBE6F2}"/>
              </a:ext>
            </a:extLst>
          </p:cNvPr>
          <p:cNvGrpSpPr>
            <a:grpSpLocks noChangeAspect="1"/>
          </p:cNvGrpSpPr>
          <p:nvPr/>
        </p:nvGrpSpPr>
        <p:grpSpPr>
          <a:xfrm>
            <a:off x="2060963" y="2409956"/>
            <a:ext cx="574205" cy="594504"/>
            <a:chOff x="10050541" y="4969726"/>
            <a:chExt cx="308146" cy="319040"/>
          </a:xfrm>
        </p:grpSpPr>
        <p:sp>
          <p:nvSpPr>
            <p:cNvPr id="36" name="Freeform 48">
              <a:extLst>
                <a:ext uri="{FF2B5EF4-FFF2-40B4-BE49-F238E27FC236}">
                  <a16:creationId xmlns:a16="http://schemas.microsoft.com/office/drawing/2014/main" id="{057830CD-FF3A-B4E7-0C97-2E8B7235A6FD}"/>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49">
              <a:extLst>
                <a:ext uri="{FF2B5EF4-FFF2-40B4-BE49-F238E27FC236}">
                  <a16:creationId xmlns:a16="http://schemas.microsoft.com/office/drawing/2014/main" id="{80EBA25E-92EE-2B4A-EA22-D710C0167489}"/>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50">
              <a:extLst>
                <a:ext uri="{FF2B5EF4-FFF2-40B4-BE49-F238E27FC236}">
                  <a16:creationId xmlns:a16="http://schemas.microsoft.com/office/drawing/2014/main" id="{4E78646A-36B8-3DB7-1C31-BF60B3793AE9}"/>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51">
              <a:extLst>
                <a:ext uri="{FF2B5EF4-FFF2-40B4-BE49-F238E27FC236}">
                  <a16:creationId xmlns:a16="http://schemas.microsoft.com/office/drawing/2014/main" id="{B78F057D-731D-E14C-FFAA-194171AE410C}"/>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52">
              <a:extLst>
                <a:ext uri="{FF2B5EF4-FFF2-40B4-BE49-F238E27FC236}">
                  <a16:creationId xmlns:a16="http://schemas.microsoft.com/office/drawing/2014/main" id="{799DB8BF-CFE4-0BC8-D76D-2E6516A83AF2}"/>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53">
              <a:extLst>
                <a:ext uri="{FF2B5EF4-FFF2-40B4-BE49-F238E27FC236}">
                  <a16:creationId xmlns:a16="http://schemas.microsoft.com/office/drawing/2014/main" id="{BA512A86-17DD-C016-2FA2-249AE928578A}"/>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54">
              <a:extLst>
                <a:ext uri="{FF2B5EF4-FFF2-40B4-BE49-F238E27FC236}">
                  <a16:creationId xmlns:a16="http://schemas.microsoft.com/office/drawing/2014/main" id="{72D04A9B-DCD5-9024-3F1F-EB43A85EEC57}"/>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55">
              <a:extLst>
                <a:ext uri="{FF2B5EF4-FFF2-40B4-BE49-F238E27FC236}">
                  <a16:creationId xmlns:a16="http://schemas.microsoft.com/office/drawing/2014/main" id="{674D9250-39AD-9773-928C-7627C23CDF73}"/>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56">
              <a:extLst>
                <a:ext uri="{FF2B5EF4-FFF2-40B4-BE49-F238E27FC236}">
                  <a16:creationId xmlns:a16="http://schemas.microsoft.com/office/drawing/2014/main" id="{5359BF4D-0B52-92A4-BFA0-6FB87CE15E77}"/>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57">
              <a:extLst>
                <a:ext uri="{FF2B5EF4-FFF2-40B4-BE49-F238E27FC236}">
                  <a16:creationId xmlns:a16="http://schemas.microsoft.com/office/drawing/2014/main" id="{A2DB4FC8-C2EE-D300-0DB3-4BD6E985CE39}"/>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58">
              <a:extLst>
                <a:ext uri="{FF2B5EF4-FFF2-40B4-BE49-F238E27FC236}">
                  <a16:creationId xmlns:a16="http://schemas.microsoft.com/office/drawing/2014/main" id="{AEEA9F4A-D7C8-F89C-BF49-1592C62BA9D9}"/>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9">
              <a:extLst>
                <a:ext uri="{FF2B5EF4-FFF2-40B4-BE49-F238E27FC236}">
                  <a16:creationId xmlns:a16="http://schemas.microsoft.com/office/drawing/2014/main" id="{3FD2D91A-BB3D-95CF-E360-151B20254E73}"/>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204CEB53-0CAC-9F48-0148-2DD1ABE2A1D7}"/>
              </a:ext>
            </a:extLst>
          </p:cNvPr>
          <p:cNvSpPr txBox="1"/>
          <p:nvPr/>
        </p:nvSpPr>
        <p:spPr>
          <a:xfrm>
            <a:off x="106393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Detect</a:t>
            </a:r>
            <a:endParaRPr kumimoji="0" lang="en-US" sz="1100" b="0" i="0" u="none" strike="noStrike" kern="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endParaRPr>
          </a:p>
        </p:txBody>
      </p:sp>
      <p:sp>
        <p:nvSpPr>
          <p:cNvPr id="9" name="Text Placeholder 3">
            <a:extLst>
              <a:ext uri="{FF2B5EF4-FFF2-40B4-BE49-F238E27FC236}">
                <a16:creationId xmlns:a16="http://schemas.microsoft.com/office/drawing/2014/main" id="{63540561-5E8C-7310-6A44-20A1E64874BA}"/>
              </a:ext>
            </a:extLst>
          </p:cNvPr>
          <p:cNvSpPr txBox="1">
            <a:spLocks/>
          </p:cNvSpPr>
          <p:nvPr/>
        </p:nvSpPr>
        <p:spPr>
          <a:xfrm>
            <a:off x="582171" y="3869962"/>
            <a:ext cx="3504405" cy="1181862"/>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Detect and assemble with Hybrid Intelligence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Produce multi-modal signals with customizable AI, rules and blocklists</a:t>
            </a:r>
          </a:p>
        </p:txBody>
      </p:sp>
      <p:pic>
        <p:nvPicPr>
          <p:cNvPr id="50" name="Graphic 49" descr="Collaboration icon">
            <a:extLst>
              <a:ext uri="{FF2B5EF4-FFF2-40B4-BE49-F238E27FC236}">
                <a16:creationId xmlns:a16="http://schemas.microsoft.com/office/drawing/2014/main" id="{40C15EA3-A7BA-7114-33CB-22C82A6BE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8662" y="2468207"/>
            <a:ext cx="495420" cy="495420"/>
          </a:xfrm>
          <a:prstGeom prst="rect">
            <a:avLst/>
          </a:prstGeom>
        </p:spPr>
      </p:pic>
      <p:sp>
        <p:nvSpPr>
          <p:cNvPr id="15" name="TextBox 14">
            <a:extLst>
              <a:ext uri="{FF2B5EF4-FFF2-40B4-BE49-F238E27FC236}">
                <a16:creationId xmlns:a16="http://schemas.microsoft.com/office/drawing/2014/main" id="{A739C503-1A0D-DDA5-0E1D-0984BE104064}"/>
              </a:ext>
            </a:extLst>
          </p:cNvPr>
          <p:cNvSpPr txBox="1"/>
          <p:nvPr/>
        </p:nvSpPr>
        <p:spPr>
          <a:xfrm>
            <a:off x="482684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Review</a:t>
            </a:r>
            <a:endParaRPr kumimoji="0" lang="en-US" sz="11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8" name="Text Placeholder 3">
            <a:extLst>
              <a:ext uri="{FF2B5EF4-FFF2-40B4-BE49-F238E27FC236}">
                <a16:creationId xmlns:a16="http://schemas.microsoft.com/office/drawing/2014/main" id="{9A699716-87DB-6FE5-3B8A-CE9415DA6854}"/>
              </a:ext>
            </a:extLst>
          </p:cNvPr>
          <p:cNvSpPr txBox="1">
            <a:spLocks/>
          </p:cNvSpPr>
          <p:nvPr/>
        </p:nvSpPr>
        <p:spPr>
          <a:xfrm>
            <a:off x="4356099" y="3868296"/>
            <a:ext cx="3481389" cy="1428083"/>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Understand, review and process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Improve content moderation pipelines, streamline human review processes and annotation workflows</a:t>
            </a:r>
          </a:p>
        </p:txBody>
      </p:sp>
      <p:pic>
        <p:nvPicPr>
          <p:cNvPr id="17" name="Graphic 16" descr="click, interaction&#10;">
            <a:extLst>
              <a:ext uri="{FF2B5EF4-FFF2-40B4-BE49-F238E27FC236}">
                <a16:creationId xmlns:a16="http://schemas.microsoft.com/office/drawing/2014/main" id="{1F0CE881-9CFC-9B63-8840-20F33732C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1582" y="2448666"/>
            <a:ext cx="356335" cy="534503"/>
          </a:xfrm>
          <a:prstGeom prst="rect">
            <a:avLst/>
          </a:prstGeom>
        </p:spPr>
      </p:pic>
      <p:sp>
        <p:nvSpPr>
          <p:cNvPr id="5" name="TextBox 4">
            <a:extLst>
              <a:ext uri="{FF2B5EF4-FFF2-40B4-BE49-F238E27FC236}">
                <a16:creationId xmlns:a16="http://schemas.microsoft.com/office/drawing/2014/main" id="{D9C59123-1061-CB85-00AB-BCFD26CABD2A}"/>
              </a:ext>
            </a:extLst>
          </p:cNvPr>
          <p:cNvSpPr txBox="1"/>
          <p:nvPr/>
        </p:nvSpPr>
        <p:spPr>
          <a:xfrm>
            <a:off x="858975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Act</a:t>
            </a:r>
            <a:endParaRPr kumimoji="0" lang="en-US" sz="11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 name="Text Placeholder 3">
            <a:extLst>
              <a:ext uri="{FF2B5EF4-FFF2-40B4-BE49-F238E27FC236}">
                <a16:creationId xmlns:a16="http://schemas.microsoft.com/office/drawing/2014/main" id="{598AE45D-81DB-CA1B-C2CD-2837C2E7300D}"/>
              </a:ext>
            </a:extLst>
          </p:cNvPr>
          <p:cNvSpPr txBox="1">
            <a:spLocks/>
          </p:cNvSpPr>
          <p:nvPr/>
        </p:nvSpPr>
        <p:spPr>
          <a:xfrm>
            <a:off x="8107104" y="3870794"/>
            <a:ext cx="3499679" cy="966418"/>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Take action and manage communities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Monitor and moderate communities </a:t>
            </a:r>
          </a:p>
        </p:txBody>
      </p:sp>
      <p:sp>
        <p:nvSpPr>
          <p:cNvPr id="18" name="Title 6">
            <a:extLst>
              <a:ext uri="{FF2B5EF4-FFF2-40B4-BE49-F238E27FC236}">
                <a16:creationId xmlns:a16="http://schemas.microsoft.com/office/drawing/2014/main" id="{FD5E7D85-6A13-259A-206D-CB53AE0E06B8}"/>
              </a:ext>
            </a:extLst>
          </p:cNvPr>
          <p:cNvSpPr txBox="1">
            <a:spLocks/>
          </p:cNvSpPr>
          <p:nvPr/>
        </p:nvSpPr>
        <p:spPr>
          <a:xfrm>
            <a:off x="688904" y="5989577"/>
            <a:ext cx="349642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AI Platform—Azure AI services</a:t>
            </a:r>
            <a:endParaRPr kumimoji="0" lang="en-US" sz="18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21" name="Title 6">
            <a:extLst>
              <a:ext uri="{FF2B5EF4-FFF2-40B4-BE49-F238E27FC236}">
                <a16:creationId xmlns:a16="http://schemas.microsoft.com/office/drawing/2014/main" id="{CAB01695-ECC4-D5BE-AC08-193672F8F3C0}"/>
              </a:ext>
            </a:extLst>
          </p:cNvPr>
          <p:cNvSpPr txBox="1">
            <a:spLocks/>
          </p:cNvSpPr>
          <p:nvPr/>
        </p:nvSpPr>
        <p:spPr>
          <a:xfrm>
            <a:off x="5613819" y="5989576"/>
            <a:ext cx="4728953" cy="276999"/>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b="0" i="0" u="none" strike="noStrike" cap="none" spc="0" normalizeH="0" baseline="0">
                <a:ln w="3175">
                  <a:noFill/>
                </a:ln>
                <a:effectLst/>
                <a:uLnTx/>
                <a:uFillTx/>
                <a:latin typeface="+mj-lt"/>
                <a:cs typeface="Segoe UI"/>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Microsoft Content Moderation Product Suite</a:t>
            </a:r>
          </a:p>
        </p:txBody>
      </p:sp>
      <p:sp>
        <p:nvSpPr>
          <p:cNvPr id="2" name="Rectangle: Rounded Corners 11">
            <a:extLst>
              <a:ext uri="{FF2B5EF4-FFF2-40B4-BE49-F238E27FC236}">
                <a16:creationId xmlns:a16="http://schemas.microsoft.com/office/drawing/2014/main" id="{B11A9BB6-5CC4-3754-1F4A-1DC254152E25}"/>
              </a:ext>
              <a:ext uri="{C183D7F6-B498-43B3-948B-1728B52AA6E4}">
                <adec:decorative xmlns:adec="http://schemas.microsoft.com/office/drawing/2017/decorative" val="1"/>
              </a:ext>
            </a:extLst>
          </p:cNvPr>
          <p:cNvSpPr/>
          <p:nvPr/>
        </p:nvSpPr>
        <p:spPr>
          <a:xfrm>
            <a:off x="8078836" y="2735117"/>
            <a:ext cx="3635588" cy="3105244"/>
          </a:xfrm>
          <a:prstGeom prst="roundRect">
            <a:avLst>
              <a:gd name="adj" fmla="val 3116"/>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62" name="Freeform 5">
            <a:extLst>
              <a:ext uri="{FF2B5EF4-FFF2-40B4-BE49-F238E27FC236}">
                <a16:creationId xmlns:a16="http://schemas.microsoft.com/office/drawing/2014/main" id="{87D2058E-CD1D-8596-75B0-43335B606F9C}"/>
              </a:ext>
              <a:ext uri="{C183D7F6-B498-43B3-948B-1728B52AA6E4}">
                <adec:decorative xmlns:adec="http://schemas.microsoft.com/office/drawing/2017/decorative" val="1"/>
              </a:ext>
            </a:extLst>
          </p:cNvPr>
          <p:cNvSpPr>
            <a:spLocks noChangeAspect="1"/>
          </p:cNvSpPr>
          <p:nvPr/>
        </p:nvSpPr>
        <p:spPr bwMode="auto">
          <a:xfrm>
            <a:off x="58128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5">
            <a:extLst>
              <a:ext uri="{FF2B5EF4-FFF2-40B4-BE49-F238E27FC236}">
                <a16:creationId xmlns:a16="http://schemas.microsoft.com/office/drawing/2014/main" id="{FA1D90D8-CED9-ED12-E159-982544316049}"/>
              </a:ext>
              <a:ext uri="{C183D7F6-B498-43B3-948B-1728B52AA6E4}">
                <adec:decorative xmlns:adec="http://schemas.microsoft.com/office/drawing/2017/decorative" val="1"/>
              </a:ext>
            </a:extLst>
          </p:cNvPr>
          <p:cNvSpPr>
            <a:spLocks noChangeAspect="1"/>
          </p:cNvSpPr>
          <p:nvPr/>
        </p:nvSpPr>
        <p:spPr bwMode="auto">
          <a:xfrm>
            <a:off x="434419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5">
            <a:extLst>
              <a:ext uri="{FF2B5EF4-FFF2-40B4-BE49-F238E27FC236}">
                <a16:creationId xmlns:a16="http://schemas.microsoft.com/office/drawing/2014/main" id="{E7C7433F-DA53-0636-3152-77E168543E6E}"/>
              </a:ext>
              <a:ext uri="{C183D7F6-B498-43B3-948B-1728B52AA6E4}">
                <adec:decorative xmlns:adec="http://schemas.microsoft.com/office/drawing/2017/decorative" val="1"/>
              </a:ext>
            </a:extLst>
          </p:cNvPr>
          <p:cNvSpPr>
            <a:spLocks noChangeAspect="1"/>
          </p:cNvSpPr>
          <p:nvPr/>
        </p:nvSpPr>
        <p:spPr bwMode="auto">
          <a:xfrm>
            <a:off x="810710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1677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64" presetClass="path" presetSubtype="0" accel="50000" decel="50000" fill="hold" grpId="1" nodeType="withEffect">
                                  <p:stCondLst>
                                    <p:cond delay="0"/>
                                  </p:stCondLst>
                                  <p:childTnLst>
                                    <p:animMotion origin="layout" path="M 3.75E-6 -2.96296E-6 L 3.75E-6 0.01875 " pathEditMode="relative" rAng="0" ptsTypes="AA">
                                      <p:cBhvr>
                                        <p:cTn id="9" dur="500" spd="-100000" fill="hold"/>
                                        <p:tgtEl>
                                          <p:spTgt spid="9"/>
                                        </p:tgtEl>
                                        <p:attrNameLst>
                                          <p:attrName>ppt_x</p:attrName>
                                          <p:attrName>ppt_y</p:attrName>
                                        </p:attrNameLst>
                                      </p:cBhvr>
                                      <p:rCtr x="0" y="926"/>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64" presetClass="path" presetSubtype="0" accel="50000" decel="50000" fill="hold" grpId="1" nodeType="withEffect">
                                  <p:stCondLst>
                                    <p:cond delay="0"/>
                                  </p:stCondLst>
                                  <p:childTnLst>
                                    <p:animMotion origin="layout" path="M 0 4.44444E-6 L 0 0.01875 " pathEditMode="relative" rAng="0" ptsTypes="AA">
                                      <p:cBhvr>
                                        <p:cTn id="14" dur="500" spd="-100000" fill="hold"/>
                                        <p:tgtEl>
                                          <p:spTgt spid="8"/>
                                        </p:tgtEl>
                                        <p:attrNameLst>
                                          <p:attrName>ppt_x</p:attrName>
                                          <p:attrName>ppt_y</p:attrName>
                                        </p:attrNameLst>
                                      </p:cBhvr>
                                      <p:rCtr x="0" y="926"/>
                                    </p:animMotion>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64" presetClass="path" presetSubtype="0" accel="50000" decel="50000" fill="hold" grpId="1" nodeType="withEffect">
                                  <p:stCondLst>
                                    <p:cond delay="0"/>
                                  </p:stCondLst>
                                  <p:childTnLst>
                                    <p:animMotion origin="layout" path="M -3.54167E-6 -2.22222E-6 L -3.54167E-6 0.01875 " pathEditMode="relative" rAng="0" ptsTypes="AA">
                                      <p:cBhvr>
                                        <p:cTn id="19" dur="500" spd="-100000" fill="hold"/>
                                        <p:tgtEl>
                                          <p:spTgt spid="13"/>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F3E-BFBC-30DC-7FB0-D535535EB38C}"/>
              </a:ext>
            </a:extLst>
          </p:cNvPr>
          <p:cNvSpPr>
            <a:spLocks noGrp="1"/>
          </p:cNvSpPr>
          <p:nvPr>
            <p:ph type="title"/>
          </p:nvPr>
        </p:nvSpPr>
        <p:spPr>
          <a:xfrm>
            <a:off x="838200" y="365125"/>
            <a:ext cx="5179964" cy="1325563"/>
          </a:xfrm>
        </p:spPr>
        <p:txBody>
          <a:bodyPr/>
          <a:lstStyle/>
          <a:p>
            <a:r>
              <a:rPr lang="en-IE" dirty="0"/>
              <a:t>Overview</a:t>
            </a:r>
          </a:p>
        </p:txBody>
      </p:sp>
      <p:sp>
        <p:nvSpPr>
          <p:cNvPr id="3" name="Content Placeholder 2">
            <a:extLst>
              <a:ext uri="{FF2B5EF4-FFF2-40B4-BE49-F238E27FC236}">
                <a16:creationId xmlns:a16="http://schemas.microsoft.com/office/drawing/2014/main" id="{862A01F2-BEDE-76A5-DAC8-520AE2E611F3}"/>
              </a:ext>
            </a:extLst>
          </p:cNvPr>
          <p:cNvSpPr>
            <a:spLocks noGrp="1"/>
          </p:cNvSpPr>
          <p:nvPr>
            <p:ph idx="1"/>
          </p:nvPr>
        </p:nvSpPr>
        <p:spPr>
          <a:xfrm>
            <a:off x="838200" y="1825625"/>
            <a:ext cx="5093296" cy="4351338"/>
          </a:xfrm>
        </p:spPr>
        <p:txBody>
          <a:bodyPr>
            <a:normAutofit lnSpcReduction="10000"/>
          </a:bodyPr>
          <a:lstStyle/>
          <a:p>
            <a:endParaRPr lang="en-IE" dirty="0"/>
          </a:p>
          <a:p>
            <a:endParaRPr lang="en-IE" dirty="0"/>
          </a:p>
          <a:p>
            <a:endParaRPr lang="en-IE" dirty="0"/>
          </a:p>
          <a:p>
            <a:endParaRPr lang="en-IE" dirty="0"/>
          </a:p>
          <a:p>
            <a:endParaRPr lang="en-IE" dirty="0"/>
          </a:p>
          <a:p>
            <a:endParaRPr lang="en-IE" dirty="0"/>
          </a:p>
          <a:p>
            <a:endParaRPr lang="en-IE" dirty="0"/>
          </a:p>
          <a:p>
            <a:r>
              <a:rPr lang="en-IE" dirty="0">
                <a:hlinkClick r:id="rId3"/>
              </a:rPr>
              <a:t>Link </a:t>
            </a:r>
            <a:endParaRPr lang="en-IE" dirty="0"/>
          </a:p>
          <a:p>
            <a:r>
              <a:rPr lang="en-IE" dirty="0">
                <a:hlinkClick r:id="rId4"/>
              </a:rPr>
              <a:t>Pricing</a:t>
            </a:r>
            <a:endParaRPr lang="en-IE" dirty="0"/>
          </a:p>
          <a:p>
            <a:endParaRPr lang="en-IE" dirty="0"/>
          </a:p>
        </p:txBody>
      </p:sp>
      <p:pic>
        <p:nvPicPr>
          <p:cNvPr id="5" name="Picture 4">
            <a:extLst>
              <a:ext uri="{FF2B5EF4-FFF2-40B4-BE49-F238E27FC236}">
                <a16:creationId xmlns:a16="http://schemas.microsoft.com/office/drawing/2014/main" id="{FB146AB4-81D4-8948-8962-C9BDB3F8BC40}"/>
              </a:ext>
            </a:extLst>
          </p:cNvPr>
          <p:cNvPicPr>
            <a:picLocks noChangeAspect="1"/>
          </p:cNvPicPr>
          <p:nvPr/>
        </p:nvPicPr>
        <p:blipFill>
          <a:blip r:embed="rId5"/>
          <a:stretch>
            <a:fillRect/>
          </a:stretch>
        </p:blipFill>
        <p:spPr>
          <a:xfrm>
            <a:off x="6260505" y="365125"/>
            <a:ext cx="5179964" cy="6230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91220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B048-5675-456D-9A45-4DA31713AE20}"/>
              </a:ext>
            </a:extLst>
          </p:cNvPr>
          <p:cNvSpPr>
            <a:spLocks noGrp="1"/>
          </p:cNvSpPr>
          <p:nvPr>
            <p:ph type="title"/>
          </p:nvPr>
        </p:nvSpPr>
        <p:spPr>
          <a:xfrm>
            <a:off x="838200" y="365126"/>
            <a:ext cx="10515600" cy="702894"/>
          </a:xfrm>
        </p:spPr>
        <p:txBody>
          <a:bodyPr/>
          <a:lstStyle/>
          <a:p>
            <a:r>
              <a:rPr lang="en-IE" dirty="0"/>
              <a:t>Azure Speech Services</a:t>
            </a:r>
          </a:p>
        </p:txBody>
      </p:sp>
      <p:sp>
        <p:nvSpPr>
          <p:cNvPr id="3" name="Content Placeholder 2">
            <a:extLst>
              <a:ext uri="{FF2B5EF4-FFF2-40B4-BE49-F238E27FC236}">
                <a16:creationId xmlns:a16="http://schemas.microsoft.com/office/drawing/2014/main" id="{59CEF2BB-F28B-4401-91F5-0E95107C8BF4}"/>
              </a:ext>
            </a:extLst>
          </p:cNvPr>
          <p:cNvSpPr>
            <a:spLocks noGrp="1"/>
          </p:cNvSpPr>
          <p:nvPr>
            <p:ph idx="1"/>
          </p:nvPr>
        </p:nvSpPr>
        <p:spPr>
          <a:xfrm>
            <a:off x="304365" y="1210550"/>
            <a:ext cx="7758321" cy="5282323"/>
          </a:xfrm>
        </p:spPr>
        <p:txBody>
          <a:bodyPr>
            <a:normAutofit fontScale="92500" lnSpcReduction="10000"/>
          </a:bodyPr>
          <a:lstStyle/>
          <a:p>
            <a:r>
              <a:rPr lang="en-GB" b="1" dirty="0"/>
              <a:t>Speech-to-Text</a:t>
            </a:r>
            <a:r>
              <a:rPr lang="en-GB" dirty="0"/>
              <a:t>: state-of-the-art speech recognition that can be used in real-time or for batch transcription, supporting multiple languages and locales, including customization options for specific use-cases. </a:t>
            </a:r>
          </a:p>
          <a:p>
            <a:r>
              <a:rPr lang="en-GB" b="1" dirty="0"/>
              <a:t>Text-to-Speech</a:t>
            </a:r>
            <a:r>
              <a:rPr lang="en-GB" dirty="0"/>
              <a:t>: high-quality text-to-speech services through standard and neural voice model that closely resemble human voices. </a:t>
            </a:r>
          </a:p>
          <a:p>
            <a:r>
              <a:rPr lang="en-GB" b="1" dirty="0"/>
              <a:t>Speech Translation</a:t>
            </a:r>
            <a:r>
              <a:rPr lang="en-GB" dirty="0"/>
              <a:t>: real-time speech translation, facilitating communication in customer support and other interactive scenarios. </a:t>
            </a:r>
          </a:p>
          <a:p>
            <a:r>
              <a:rPr lang="en-GB" b="1" dirty="0"/>
              <a:t>Voice Interaction</a:t>
            </a:r>
            <a:r>
              <a:rPr lang="en-GB" dirty="0"/>
              <a:t>: Core speech capabilities for voice-in/voice-out conversational interaction, available over phone lines through Azure Speech Telephony service. </a:t>
            </a:r>
          </a:p>
        </p:txBody>
      </p:sp>
      <p:pic>
        <p:nvPicPr>
          <p:cNvPr id="5" name="Graphic 4">
            <a:extLst>
              <a:ext uri="{FF2B5EF4-FFF2-40B4-BE49-F238E27FC236}">
                <a16:creationId xmlns:a16="http://schemas.microsoft.com/office/drawing/2014/main" id="{2C0CC06A-66EE-443F-AF6F-CC7CD9A135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6502" y="1913616"/>
            <a:ext cx="2589439" cy="2589439"/>
          </a:xfrm>
          <a:prstGeom prst="rect">
            <a:avLst/>
          </a:prstGeom>
        </p:spPr>
      </p:pic>
    </p:spTree>
    <p:extLst>
      <p:ext uri="{BB962C8B-B14F-4D97-AF65-F5344CB8AC3E}">
        <p14:creationId xmlns:p14="http://schemas.microsoft.com/office/powerpoint/2010/main" val="3890171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44F9F-4FDE-4072-9ED5-3E3C354329B5}"/>
              </a:ext>
            </a:extLst>
          </p:cNvPr>
          <p:cNvSpPr>
            <a:spLocks noGrp="1"/>
          </p:cNvSpPr>
          <p:nvPr>
            <p:ph type="title"/>
          </p:nvPr>
        </p:nvSpPr>
        <p:spPr/>
        <p:txBody>
          <a:bodyPr/>
          <a:lstStyle/>
          <a:p>
            <a:r>
              <a:rPr lang="en-IE" dirty="0"/>
              <a:t>Azure Speech Services – Industry Scenarios</a:t>
            </a:r>
          </a:p>
        </p:txBody>
      </p:sp>
      <p:sp>
        <p:nvSpPr>
          <p:cNvPr id="3" name="Content Placeholder 2">
            <a:extLst>
              <a:ext uri="{FF2B5EF4-FFF2-40B4-BE49-F238E27FC236}">
                <a16:creationId xmlns:a16="http://schemas.microsoft.com/office/drawing/2014/main" id="{BB4AFA6F-2113-46F8-9031-98B11C20A35B}"/>
              </a:ext>
            </a:extLst>
          </p:cNvPr>
          <p:cNvSpPr>
            <a:spLocks noGrp="1"/>
          </p:cNvSpPr>
          <p:nvPr>
            <p:ph idx="1"/>
          </p:nvPr>
        </p:nvSpPr>
        <p:spPr/>
        <p:txBody>
          <a:bodyPr>
            <a:normAutofit fontScale="92500" lnSpcReduction="20000"/>
          </a:bodyPr>
          <a:lstStyle/>
          <a:p>
            <a:r>
              <a:rPr lang="en-GB" b="1" dirty="0"/>
              <a:t>Call </a:t>
            </a:r>
            <a:r>
              <a:rPr lang="en-GB" b="1" dirty="0" err="1"/>
              <a:t>Centers</a:t>
            </a:r>
            <a:r>
              <a:rPr lang="en-GB" b="1" dirty="0"/>
              <a:t>:</a:t>
            </a:r>
            <a:r>
              <a:rPr lang="en-GB" dirty="0"/>
              <a:t> Utilizing speech-to-text for accurate transcriptions and voice interaction for enhanced customer service. </a:t>
            </a:r>
          </a:p>
          <a:p>
            <a:r>
              <a:rPr lang="en-GB" b="1" dirty="0"/>
              <a:t>Healthcare:</a:t>
            </a:r>
            <a:r>
              <a:rPr lang="en-GB" dirty="0"/>
              <a:t> Translating and transcribing patient interactions and medical dictations in multiple languages. </a:t>
            </a:r>
          </a:p>
          <a:p>
            <a:r>
              <a:rPr lang="en-GB" b="1" dirty="0"/>
              <a:t>Education:</a:t>
            </a:r>
            <a:r>
              <a:rPr lang="en-GB" dirty="0"/>
              <a:t> Assisting in language learning and accessibility by translating and transcribing lectures or educational content. </a:t>
            </a:r>
          </a:p>
          <a:p>
            <a:r>
              <a:rPr lang="en-GB" b="1" dirty="0"/>
              <a:t>Finance:</a:t>
            </a:r>
            <a:r>
              <a:rPr lang="en-GB" dirty="0"/>
              <a:t> Secure and accurate transcription of financial meetings, earnings calls, and customer service interactions. </a:t>
            </a:r>
          </a:p>
          <a:p>
            <a:r>
              <a:rPr lang="en-GB" b="1" dirty="0"/>
              <a:t>Media:</a:t>
            </a:r>
            <a:r>
              <a:rPr lang="en-GB" dirty="0"/>
              <a:t> Transcribing interviews, shows, and news broadcasts for subtitling and content analysis. </a:t>
            </a:r>
          </a:p>
          <a:p>
            <a:r>
              <a:rPr lang="en-GB" b="1" dirty="0"/>
              <a:t>Retail:</a:t>
            </a:r>
            <a:r>
              <a:rPr lang="en-GB" dirty="0"/>
              <a:t> Enhancing customer experience through voice-enabled shopping assistants and customer service bots. </a:t>
            </a:r>
          </a:p>
          <a:p>
            <a:endParaRPr lang="en-IE" dirty="0"/>
          </a:p>
        </p:txBody>
      </p:sp>
    </p:spTree>
    <p:extLst>
      <p:ext uri="{BB962C8B-B14F-4D97-AF65-F5344CB8AC3E}">
        <p14:creationId xmlns:p14="http://schemas.microsoft.com/office/powerpoint/2010/main" val="885606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759B-8F4F-4E2E-A013-E30A97AFB6C6}"/>
              </a:ext>
            </a:extLst>
          </p:cNvPr>
          <p:cNvSpPr>
            <a:spLocks noGrp="1"/>
          </p:cNvSpPr>
          <p:nvPr>
            <p:ph type="title"/>
          </p:nvPr>
        </p:nvSpPr>
        <p:spPr>
          <a:xfrm>
            <a:off x="838200" y="365125"/>
            <a:ext cx="10515600" cy="856163"/>
          </a:xfrm>
        </p:spPr>
        <p:txBody>
          <a:bodyPr/>
          <a:lstStyle/>
          <a:p>
            <a:r>
              <a:rPr lang="en-IE" dirty="0"/>
              <a:t>Azure Speech Service Pricing (Apr’24, NE)</a:t>
            </a:r>
          </a:p>
        </p:txBody>
      </p:sp>
      <p:graphicFrame>
        <p:nvGraphicFramePr>
          <p:cNvPr id="4" name="Table 3">
            <a:extLst>
              <a:ext uri="{FF2B5EF4-FFF2-40B4-BE49-F238E27FC236}">
                <a16:creationId xmlns:a16="http://schemas.microsoft.com/office/drawing/2014/main" id="{C5C52D64-BB88-400D-93A8-BACF024CAADB}"/>
              </a:ext>
            </a:extLst>
          </p:cNvPr>
          <p:cNvGraphicFramePr>
            <a:graphicFrameLocks noGrp="1"/>
          </p:cNvGraphicFramePr>
          <p:nvPr>
            <p:extLst>
              <p:ext uri="{D42A27DB-BD31-4B8C-83A1-F6EECF244321}">
                <p14:modId xmlns:p14="http://schemas.microsoft.com/office/powerpoint/2010/main" val="3325604279"/>
              </p:ext>
            </p:extLst>
          </p:nvPr>
        </p:nvGraphicFramePr>
        <p:xfrm>
          <a:off x="1128475" y="1519329"/>
          <a:ext cx="9258643" cy="4375206"/>
        </p:xfrm>
        <a:graphic>
          <a:graphicData uri="http://schemas.openxmlformats.org/drawingml/2006/table">
            <a:tbl>
              <a:tblPr/>
              <a:tblGrid>
                <a:gridCol w="1804651">
                  <a:extLst>
                    <a:ext uri="{9D8B030D-6E8A-4147-A177-3AD203B41FA5}">
                      <a16:colId xmlns:a16="http://schemas.microsoft.com/office/drawing/2014/main" val="2253895356"/>
                    </a:ext>
                  </a:extLst>
                </a:gridCol>
                <a:gridCol w="2286638">
                  <a:extLst>
                    <a:ext uri="{9D8B030D-6E8A-4147-A177-3AD203B41FA5}">
                      <a16:colId xmlns:a16="http://schemas.microsoft.com/office/drawing/2014/main" val="2829670847"/>
                    </a:ext>
                  </a:extLst>
                </a:gridCol>
                <a:gridCol w="3048851">
                  <a:extLst>
                    <a:ext uri="{9D8B030D-6E8A-4147-A177-3AD203B41FA5}">
                      <a16:colId xmlns:a16="http://schemas.microsoft.com/office/drawing/2014/main" val="2452738757"/>
                    </a:ext>
                  </a:extLst>
                </a:gridCol>
                <a:gridCol w="2118503">
                  <a:extLst>
                    <a:ext uri="{9D8B030D-6E8A-4147-A177-3AD203B41FA5}">
                      <a16:colId xmlns:a16="http://schemas.microsoft.com/office/drawing/2014/main" val="3219271725"/>
                    </a:ext>
                  </a:extLst>
                </a:gridCol>
              </a:tblGrid>
              <a:tr h="196158">
                <a:tc>
                  <a:txBody>
                    <a:bodyPr/>
                    <a:lstStyle/>
                    <a:p>
                      <a:pPr algn="ctr" fontAlgn="t"/>
                      <a:r>
                        <a:rPr lang="en-IE" sz="1100" b="1" i="0" u="none" strike="noStrike">
                          <a:solidFill>
                            <a:srgbClr val="4C4C51"/>
                          </a:solidFill>
                          <a:effectLst/>
                          <a:latin typeface="Segoe UI" panose="020B0502040204020203" pitchFamily="34" charset="0"/>
                        </a:rPr>
                        <a:t>Category</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a:txBody>
                    <a:bodyPr/>
                    <a:lstStyle/>
                    <a:p>
                      <a:pPr algn="ctr" fontAlgn="t"/>
                      <a:r>
                        <a:rPr lang="en-IE" sz="1100" b="1" i="0" u="none" strike="noStrike">
                          <a:solidFill>
                            <a:srgbClr val="4C4C51"/>
                          </a:solidFill>
                          <a:effectLst/>
                          <a:latin typeface="Segoe UI" panose="020B0502040204020203" pitchFamily="34" charset="0"/>
                        </a:rPr>
                        <a:t>Features</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gridSpan="2">
                  <a:txBody>
                    <a:bodyPr/>
                    <a:lstStyle/>
                    <a:p>
                      <a:pPr algn="ctr" fontAlgn="t"/>
                      <a:r>
                        <a:rPr lang="en-IE" sz="1100" b="1" i="0" u="none" strike="noStrike">
                          <a:solidFill>
                            <a:srgbClr val="4C4C51"/>
                          </a:solidFill>
                          <a:effectLst/>
                          <a:latin typeface="Segoe UI" panose="020B0502040204020203" pitchFamily="34" charset="0"/>
                        </a:rPr>
                        <a:t>Price</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hMerge="1">
                  <a:txBody>
                    <a:bodyPr/>
                    <a:lstStyle/>
                    <a:p>
                      <a:endParaRPr lang="en-IE"/>
                    </a:p>
                  </a:txBody>
                  <a:tcPr/>
                </a:tc>
                <a:extLst>
                  <a:ext uri="{0D108BD9-81ED-4DB2-BD59-A6C34878D82A}">
                    <a16:rowId xmlns:a16="http://schemas.microsoft.com/office/drawing/2014/main" val="3769270602"/>
                  </a:ext>
                </a:extLst>
              </a:tr>
              <a:tr h="242115">
                <a:tc>
                  <a:txBody>
                    <a:bodyPr/>
                    <a:lstStyle/>
                    <a:p>
                      <a:pPr algn="l" fontAlgn="t"/>
                      <a:r>
                        <a:rPr lang="en-IE" sz="700" b="0" i="0" u="none" strike="noStrike">
                          <a:solidFill>
                            <a:srgbClr val="4C4C51"/>
                          </a:solidFill>
                          <a:effectLst/>
                          <a:latin typeface="Segoe UI" panose="020B0502040204020203" pitchFamily="34" charset="0"/>
                        </a:rPr>
                        <a:t>Speech to Text</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Real-time</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Batch</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1826621088"/>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vMerge="1">
                  <a:txBody>
                    <a:bodyPr/>
                    <a:lstStyle/>
                    <a:p>
                      <a:endParaRPr lang="en-IE"/>
                    </a:p>
                  </a:txBody>
                  <a:tcPr/>
                </a:tc>
                <a:tc>
                  <a:txBody>
                    <a:bodyPr/>
                    <a:lstStyle/>
                    <a:p>
                      <a:pPr algn="l" fontAlgn="t"/>
                      <a:r>
                        <a:rPr lang="en-IE" sz="700" b="0" i="0" u="none" strike="noStrike">
                          <a:solidFill>
                            <a:srgbClr val="4C4C51"/>
                          </a:solidFill>
                          <a:effectLst/>
                          <a:latin typeface="Segoe UI" panose="020B0502040204020203" pitchFamily="34" charset="0"/>
                        </a:rPr>
                        <a:t>v3.2 API or higher</a:t>
                      </a:r>
                      <a:r>
                        <a:rPr lang="en-IE" sz="400" b="0" i="0" u="none" strike="noStrike">
                          <a:solidFill>
                            <a:srgbClr val="4C4C51"/>
                          </a:solidFill>
                          <a:effectLst/>
                          <a:latin typeface="Segoe UI" panose="020B0502040204020203" pitchFamily="34" charset="0"/>
                        </a:rPr>
                        <a:t>4</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162450226"/>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€0.924</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€0.333</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8915748"/>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Custom</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€1.109</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€0.416</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527624216"/>
                  </a:ext>
                </a:extLst>
              </a:tr>
              <a:tr h="43715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€0.0497</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Endpoint hosting: N/A</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40459283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Custom Speech Training</a:t>
                      </a:r>
                      <a:r>
                        <a:rPr lang="en-IE" sz="400" b="0" i="0" u="none" strike="noStrike">
                          <a:solidFill>
                            <a:srgbClr val="4C4C51"/>
                          </a:solidFill>
                          <a:effectLst/>
                          <a:latin typeface="Segoe UI" panose="020B0502040204020203" pitchFamily="34" charset="0"/>
                        </a:rPr>
                        <a:t>6</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compute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887615911"/>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Conversation Transcription Multichannel Audio </a:t>
                      </a:r>
                      <a:r>
                        <a:rPr lang="en-IE" sz="400" b="0" i="0" u="none" strike="noStrike">
                          <a:solidFill>
                            <a:srgbClr val="4C4C51"/>
                          </a:solidFill>
                          <a:effectLst/>
                          <a:latin typeface="Segoe UI" panose="020B0502040204020203" pitchFamily="34" charset="0"/>
                        </a:rPr>
                        <a:t>PREVIEW</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€1.94</a:t>
                      </a:r>
                      <a:r>
                        <a:rPr lang="en-IE" sz="700" b="0" i="0" u="none" strike="noStrike">
                          <a:solidFill>
                            <a:srgbClr val="4C4C51"/>
                          </a:solidFill>
                          <a:effectLst/>
                          <a:latin typeface="Segoe UI" panose="020B0502040204020203" pitchFamily="34" charset="0"/>
                        </a:rPr>
                        <a:t> per hour</a:t>
                      </a:r>
                      <a:r>
                        <a:rPr lang="en-IE" sz="400" b="0" i="0" u="none" strike="noStrike">
                          <a:solidFill>
                            <a:srgbClr val="4C4C51"/>
                          </a:solidFill>
                          <a:effectLst/>
                          <a:latin typeface="Segoe UI" panose="020B0502040204020203" pitchFamily="34" charset="0"/>
                        </a:rPr>
                        <a:t>1</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N/A</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2331490"/>
                  </a:ext>
                </a:extLst>
              </a:tr>
              <a:tr h="269016">
                <a:tc>
                  <a:txBody>
                    <a:bodyPr/>
                    <a:lstStyle/>
                    <a:p>
                      <a:pPr algn="l" fontAlgn="t"/>
                      <a:r>
                        <a:rPr lang="en-IE" sz="700" b="0" i="0" u="none" strike="noStrike">
                          <a:solidFill>
                            <a:srgbClr val="4C4C51"/>
                          </a:solidFill>
                          <a:effectLst/>
                          <a:latin typeface="Segoe UI" panose="020B0502040204020203" pitchFamily="34" charset="0"/>
                        </a:rPr>
                        <a:t>Text to Speech</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€13.853</a:t>
                      </a:r>
                      <a:r>
                        <a:rPr lang="en-GB" sz="700" b="0" i="0" u="none" strike="noStrike">
                          <a:solidFill>
                            <a:srgbClr val="4C4C51"/>
                          </a:solidFill>
                          <a:effectLst/>
                          <a:latin typeface="Segoe UI" panose="020B0502040204020203" pitchFamily="34" charset="0"/>
                        </a:rPr>
                        <a:t>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252694479"/>
                  </a:ext>
                </a:extLst>
              </a:tr>
              <a:tr h="242115">
                <a:tc>
                  <a:txBody>
                    <a:bodyPr/>
                    <a:lstStyle/>
                    <a:p>
                      <a:pPr algn="l" fontAlgn="t"/>
                      <a:r>
                        <a:rPr lang="en-IE" sz="700" b="0" i="0" u="none" strike="noStrike">
                          <a:solidFill>
                            <a:srgbClr val="4C4C51"/>
                          </a:solidFill>
                          <a:effectLst/>
                          <a:latin typeface="Segoe UI" panose="020B0502040204020203" pitchFamily="34" charset="0"/>
                        </a:rPr>
                        <a:t>(per character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 HD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N/A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29045960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3">
                  <a:txBody>
                    <a:bodyPr/>
                    <a:lstStyle/>
                    <a:p>
                      <a:pPr algn="l" fontAlgn="t"/>
                      <a:r>
                        <a:rPr lang="en-IE" sz="700" b="0" i="0" u="none" strike="noStrike">
                          <a:solidFill>
                            <a:srgbClr val="4C4C51"/>
                          </a:solidFill>
                          <a:effectLst/>
                          <a:latin typeface="Segoe UI" panose="020B0502040204020203" pitchFamily="34" charset="0"/>
                        </a:rPr>
                        <a:t>Custom Neural</a:t>
                      </a:r>
                      <a:r>
                        <a:rPr lang="en-IE" sz="400" b="0" i="0" u="none" strike="noStrike">
                          <a:solidFill>
                            <a:srgbClr val="4C4C51"/>
                          </a:solidFill>
                          <a:effectLst/>
                          <a:latin typeface="Segoe UI" panose="020B0502040204020203" pitchFamily="34" charset="0"/>
                        </a:rPr>
                        <a:t>2</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Training: </a:t>
                      </a:r>
                      <a:r>
                        <a:rPr lang="en-GB" sz="900" b="1" i="0" u="none" strike="noStrike">
                          <a:solidFill>
                            <a:srgbClr val="4C4C51"/>
                          </a:solidFill>
                          <a:effectLst/>
                          <a:latin typeface="Segoe UI" panose="020B0502040204020203" pitchFamily="34" charset="0"/>
                        </a:rPr>
                        <a:t>€48.022</a:t>
                      </a:r>
                      <a:r>
                        <a:rPr lang="en-GB" sz="700" b="0" i="0" u="none" strike="noStrike">
                          <a:solidFill>
                            <a:srgbClr val="4C4C51"/>
                          </a:solidFill>
                          <a:effectLst/>
                          <a:latin typeface="Segoe UI" panose="020B0502040204020203" pitchFamily="34" charset="0"/>
                        </a:rPr>
                        <a:t> per compute hour, up to </a:t>
                      </a:r>
                      <a:r>
                        <a:rPr lang="en-GB" sz="900" b="1" i="0" u="none" strike="noStrike">
                          <a:solidFill>
                            <a:srgbClr val="4C4C51"/>
                          </a:solidFill>
                          <a:effectLst/>
                          <a:latin typeface="Segoe UI" panose="020B0502040204020203" pitchFamily="34" charset="0"/>
                        </a:rPr>
                        <a:t>€4,610.057</a:t>
                      </a:r>
                      <a:r>
                        <a:rPr lang="en-GB" sz="700" b="0" i="0" u="none" strike="noStrike">
                          <a:solidFill>
                            <a:srgbClr val="4C4C51"/>
                          </a:solidFill>
                          <a:effectLst/>
                          <a:latin typeface="Segoe UI" panose="020B0502040204020203" pitchFamily="34" charset="0"/>
                        </a:rPr>
                        <a:t> per training</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25411098"/>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€22.164</a:t>
                      </a:r>
                      <a:r>
                        <a:rPr lang="en-GB" sz="700" b="0" i="0" u="none" strike="noStrike">
                          <a:solidFill>
                            <a:srgbClr val="4C4C51"/>
                          </a:solidFill>
                          <a:effectLst/>
                          <a:latin typeface="Segoe UI" panose="020B0502040204020203" pitchFamily="34" charset="0"/>
                        </a:rPr>
                        <a:t> per 1M characters</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804448150"/>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€3.73</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35073564"/>
                  </a:ext>
                </a:extLst>
              </a:tr>
              <a:tr h="162531">
                <a:tc>
                  <a:txBody>
                    <a:bodyPr/>
                    <a:lstStyle/>
                    <a:p>
                      <a:pPr algn="l" fontAlgn="t"/>
                      <a:r>
                        <a:rPr lang="en-IE" sz="700" b="0" i="0" u="none" strike="noStrike">
                          <a:solidFill>
                            <a:srgbClr val="4C4C51"/>
                          </a:solidFill>
                          <a:effectLst/>
                          <a:latin typeface="Segoe UI" panose="020B0502040204020203" pitchFamily="34" charset="0"/>
                        </a:rPr>
                        <a:t>Speech Translation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gridSpan="2">
                  <a:txBody>
                    <a:bodyPr/>
                    <a:lstStyle/>
                    <a:p>
                      <a:pPr algn="l" fontAlgn="t"/>
                      <a:r>
                        <a:rPr lang="en-IE" sz="900" b="1" i="0" u="none" strike="noStrike">
                          <a:solidFill>
                            <a:srgbClr val="4C4C51"/>
                          </a:solidFill>
                          <a:effectLst/>
                          <a:latin typeface="Segoe UI" panose="020B0502040204020203" pitchFamily="34" charset="0"/>
                        </a:rPr>
                        <a:t>€2.31</a:t>
                      </a:r>
                      <a:r>
                        <a:rPr lang="en-IE" sz="700" b="0" i="0" u="none" strike="noStrike">
                          <a:solidFill>
                            <a:srgbClr val="4C4C51"/>
                          </a:solidFill>
                          <a:effectLst/>
                          <a:latin typeface="Segoe UI" panose="020B0502040204020203" pitchFamily="34" charset="0"/>
                        </a:rPr>
                        <a:t> per audio hour</a:t>
                      </a:r>
                      <a:r>
                        <a:rPr lang="en-IE" sz="400" b="0" i="0" u="none" strike="noStrike">
                          <a:solidFill>
                            <a:srgbClr val="4C4C51"/>
                          </a:solidFill>
                          <a:effectLst/>
                          <a:latin typeface="Segoe UI" panose="020B0502040204020203" pitchFamily="34" charset="0"/>
                        </a:rPr>
                        <a:t>7</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hMerge="1">
                  <a:txBody>
                    <a:bodyPr/>
                    <a:lstStyle/>
                    <a:p>
                      <a:endParaRPr lang="en-IE"/>
                    </a:p>
                  </a:txBody>
                  <a:tcPr/>
                </a:tc>
                <a:extLst>
                  <a:ext uri="{0D108BD9-81ED-4DB2-BD59-A6C34878D82A}">
                    <a16:rowId xmlns:a16="http://schemas.microsoft.com/office/drawing/2014/main" val="2046883150"/>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vMerge="1">
                  <a:txBody>
                    <a:bodyPr/>
                    <a:lstStyle/>
                    <a:p>
                      <a:endParaRPr lang="en-IE"/>
                    </a:p>
                  </a:txBody>
                  <a:tcPr/>
                </a:tc>
                <a:tc hMerge="1" vMerge="1">
                  <a:txBody>
                    <a:bodyPr/>
                    <a:lstStyle/>
                    <a:p>
                      <a:endParaRPr lang="en-IE"/>
                    </a:p>
                  </a:txBody>
                  <a:tcPr/>
                </a:tc>
                <a:extLst>
                  <a:ext uri="{0D108BD9-81ED-4DB2-BD59-A6C34878D82A}">
                    <a16:rowId xmlns:a16="http://schemas.microsoft.com/office/drawing/2014/main" val="4225378608"/>
                  </a:ext>
                </a:extLst>
              </a:tr>
              <a:tr h="269016">
                <a:tc>
                  <a:txBody>
                    <a:bodyPr/>
                    <a:lstStyle/>
                    <a:p>
                      <a:pPr algn="l" fontAlgn="t"/>
                      <a:r>
                        <a:rPr lang="en-IE" sz="700" b="0" i="0" u="none" strike="noStrike">
                          <a:solidFill>
                            <a:srgbClr val="4C4C51"/>
                          </a:solidFill>
                          <a:effectLst/>
                          <a:latin typeface="Segoe UI" panose="020B0502040204020203" pitchFamily="34" charset="0"/>
                        </a:rPr>
                        <a:t>Speaker Recognition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Verification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€4.618</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610329104"/>
                  </a:ext>
                </a:extLst>
              </a:tr>
              <a:tr h="269016">
                <a:tc>
                  <a:txBody>
                    <a:bodyPr/>
                    <a:lstStyle/>
                    <a:p>
                      <a:pPr algn="l" fontAlgn="t"/>
                      <a:r>
                        <a:rPr lang="en-IE" sz="700" b="0" i="0" u="none" strike="noStrike">
                          <a:solidFill>
                            <a:srgbClr val="4C4C51"/>
                          </a:solidFill>
                          <a:effectLst/>
                          <a:latin typeface="Segoe UI" panose="020B0502040204020203" pitchFamily="34" charset="0"/>
                        </a:rPr>
                        <a:t>(per transaction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Identification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004436703"/>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Voice Profile Storage</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900" b="1" i="0" u="none" strike="noStrike" dirty="0">
                          <a:solidFill>
                            <a:srgbClr val="4C4C51"/>
                          </a:solidFill>
                          <a:effectLst/>
                          <a:latin typeface="Segoe UI" panose="020B0502040204020203" pitchFamily="34" charset="0"/>
                        </a:rPr>
                        <a:t>€0.185</a:t>
                      </a:r>
                      <a:r>
                        <a:rPr lang="en-GB" sz="700" b="0" i="0" u="none" strike="noStrike" dirty="0">
                          <a:solidFill>
                            <a:srgbClr val="4C4C51"/>
                          </a:solidFill>
                          <a:effectLst/>
                          <a:latin typeface="Segoe UI" panose="020B0502040204020203" pitchFamily="34" charset="0"/>
                        </a:rPr>
                        <a:t> per 1,000 voice profiles (10,000 free voice profiles per month)</a:t>
                      </a:r>
                      <a:endParaRPr lang="en-GB" sz="900" b="1" i="0" u="none" strike="noStrike" dirty="0">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3737303766"/>
                  </a:ext>
                </a:extLst>
              </a:tr>
            </a:tbl>
          </a:graphicData>
        </a:graphic>
      </p:graphicFrame>
    </p:spTree>
    <p:extLst>
      <p:ext uri="{BB962C8B-B14F-4D97-AF65-F5344CB8AC3E}">
        <p14:creationId xmlns:p14="http://schemas.microsoft.com/office/powerpoint/2010/main" val="412388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B37-25DD-4EF8-8BB6-5169CCC34F1E}"/>
              </a:ext>
            </a:extLst>
          </p:cNvPr>
          <p:cNvSpPr>
            <a:spLocks noGrp="1"/>
          </p:cNvSpPr>
          <p:nvPr>
            <p:ph type="title"/>
          </p:nvPr>
        </p:nvSpPr>
        <p:spPr/>
        <p:txBody>
          <a:bodyPr/>
          <a:lstStyle/>
          <a:p>
            <a:r>
              <a:rPr lang="en-IE" dirty="0"/>
              <a:t>Azure OpenAI Services</a:t>
            </a:r>
          </a:p>
        </p:txBody>
      </p:sp>
      <p:sp>
        <p:nvSpPr>
          <p:cNvPr id="3" name="Content Placeholder 2">
            <a:extLst>
              <a:ext uri="{FF2B5EF4-FFF2-40B4-BE49-F238E27FC236}">
                <a16:creationId xmlns:a16="http://schemas.microsoft.com/office/drawing/2014/main" id="{E720247F-9D50-463C-8615-76096AD811BB}"/>
              </a:ext>
            </a:extLst>
          </p:cNvPr>
          <p:cNvSpPr>
            <a:spLocks noGrp="1"/>
          </p:cNvSpPr>
          <p:nvPr>
            <p:ph idx="1"/>
          </p:nvPr>
        </p:nvSpPr>
        <p:spPr/>
        <p:txBody>
          <a:bodyPr/>
          <a:lstStyle/>
          <a:p>
            <a:r>
              <a:rPr lang="en-IE" dirty="0"/>
              <a:t>LLM: ChatGPT </a:t>
            </a:r>
          </a:p>
          <a:p>
            <a:r>
              <a:rPr lang="en-IE" dirty="0"/>
              <a:t>Embeddings</a:t>
            </a:r>
          </a:p>
          <a:p>
            <a:r>
              <a:rPr lang="en-IE" dirty="0"/>
              <a:t>DALL-E – image generation</a:t>
            </a:r>
          </a:p>
          <a:p>
            <a:r>
              <a:rPr lang="en-IE" dirty="0"/>
              <a:t>Whisper – speech to text</a:t>
            </a:r>
          </a:p>
          <a:p>
            <a:r>
              <a:rPr lang="en-IE" dirty="0"/>
              <a:t>Text to Speech (Preview)</a:t>
            </a:r>
          </a:p>
          <a:p>
            <a:endParaRPr lang="en-IE" dirty="0"/>
          </a:p>
        </p:txBody>
      </p:sp>
      <p:pic>
        <p:nvPicPr>
          <p:cNvPr id="5" name="Graphic 4">
            <a:extLst>
              <a:ext uri="{FF2B5EF4-FFF2-40B4-BE49-F238E27FC236}">
                <a16:creationId xmlns:a16="http://schemas.microsoft.com/office/drawing/2014/main" id="{6E6294D2-3BD5-4A03-8355-29FF2AFEE6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8389" y="1690688"/>
            <a:ext cx="2400754" cy="2400754"/>
          </a:xfrm>
          <a:prstGeom prst="rect">
            <a:avLst/>
          </a:prstGeom>
        </p:spPr>
      </p:pic>
    </p:spTree>
    <p:extLst>
      <p:ext uri="{BB962C8B-B14F-4D97-AF65-F5344CB8AC3E}">
        <p14:creationId xmlns:p14="http://schemas.microsoft.com/office/powerpoint/2010/main" val="3241671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09DE-0286-4C17-B732-8D203165CA57}"/>
              </a:ext>
            </a:extLst>
          </p:cNvPr>
          <p:cNvSpPr>
            <a:spLocks noGrp="1"/>
          </p:cNvSpPr>
          <p:nvPr>
            <p:ph type="title"/>
          </p:nvPr>
        </p:nvSpPr>
        <p:spPr/>
        <p:txBody>
          <a:bodyPr/>
          <a:lstStyle/>
          <a:p>
            <a:r>
              <a:rPr lang="en-IE" dirty="0"/>
              <a:t>Dall-E generated images in MS Designer</a:t>
            </a:r>
          </a:p>
        </p:txBody>
      </p:sp>
      <p:pic>
        <p:nvPicPr>
          <p:cNvPr id="5" name="Content Placeholder 4" descr="A building made of legos&#10;&#10;Description automatically generated">
            <a:extLst>
              <a:ext uri="{FF2B5EF4-FFF2-40B4-BE49-F238E27FC236}">
                <a16:creationId xmlns:a16="http://schemas.microsoft.com/office/drawing/2014/main" id="{C247A6BA-2B0C-4CE7-B842-9100D3C201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7268" y="1900781"/>
            <a:ext cx="4351338" cy="4351338"/>
          </a:xfrm>
        </p:spPr>
      </p:pic>
      <p:pic>
        <p:nvPicPr>
          <p:cNvPr id="7" name="Picture 6" descr="A person standing in front of a large bowl of mashed potatoes&#10;&#10;Description automatically generated">
            <a:extLst>
              <a:ext uri="{FF2B5EF4-FFF2-40B4-BE49-F238E27FC236}">
                <a16:creationId xmlns:a16="http://schemas.microsoft.com/office/drawing/2014/main" id="{D36868BC-62FE-4971-8F1F-E6BD20CE8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343" y="1900781"/>
            <a:ext cx="4351338" cy="4351338"/>
          </a:xfrm>
          <a:prstGeom prst="rect">
            <a:avLst/>
          </a:prstGeom>
        </p:spPr>
      </p:pic>
    </p:spTree>
    <p:extLst>
      <p:ext uri="{BB962C8B-B14F-4D97-AF65-F5344CB8AC3E}">
        <p14:creationId xmlns:p14="http://schemas.microsoft.com/office/powerpoint/2010/main" val="177944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4B30-9D83-48C0-83F8-75527A209561}"/>
              </a:ext>
            </a:extLst>
          </p:cNvPr>
          <p:cNvSpPr>
            <a:spLocks noGrp="1"/>
          </p:cNvSpPr>
          <p:nvPr>
            <p:ph type="title"/>
          </p:nvPr>
        </p:nvSpPr>
        <p:spPr>
          <a:xfrm>
            <a:off x="838200" y="365125"/>
            <a:ext cx="10515600" cy="762217"/>
          </a:xfrm>
        </p:spPr>
        <p:txBody>
          <a:bodyPr/>
          <a:lstStyle/>
          <a:p>
            <a:r>
              <a:rPr lang="en-IE" dirty="0"/>
              <a:t>Azure OpenAI Service Pricing</a:t>
            </a:r>
          </a:p>
        </p:txBody>
      </p:sp>
      <p:pic>
        <p:nvPicPr>
          <p:cNvPr id="5" name="Picture 4">
            <a:extLst>
              <a:ext uri="{FF2B5EF4-FFF2-40B4-BE49-F238E27FC236}">
                <a16:creationId xmlns:a16="http://schemas.microsoft.com/office/drawing/2014/main" id="{79EE8F1F-7FD2-449B-8ED1-DA6F9E6795EE}"/>
              </a:ext>
            </a:extLst>
          </p:cNvPr>
          <p:cNvPicPr>
            <a:picLocks noChangeAspect="1"/>
          </p:cNvPicPr>
          <p:nvPr/>
        </p:nvPicPr>
        <p:blipFill>
          <a:blip r:embed="rId3"/>
          <a:stretch>
            <a:fillRect/>
          </a:stretch>
        </p:blipFill>
        <p:spPr>
          <a:xfrm>
            <a:off x="918714" y="1532714"/>
            <a:ext cx="10002689" cy="3394886"/>
          </a:xfrm>
          <a:prstGeom prst="rect">
            <a:avLst/>
          </a:prstGeom>
        </p:spPr>
      </p:pic>
    </p:spTree>
    <p:extLst>
      <p:ext uri="{BB962C8B-B14F-4D97-AF65-F5344CB8AC3E}">
        <p14:creationId xmlns:p14="http://schemas.microsoft.com/office/powerpoint/2010/main" val="25526054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3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2992</Words>
  <Application>Microsoft Office PowerPoint</Application>
  <PresentationFormat>Widescreen</PresentationFormat>
  <Paragraphs>423</Paragraphs>
  <Slides>25</Slides>
  <Notes>17</Notes>
  <HiddenSlides>1</HiddenSlides>
  <MMClips>0</MMClips>
  <ScaleCrop>false</ScaleCrop>
  <HeadingPairs>
    <vt:vector size="8" baseType="variant">
      <vt:variant>
        <vt:lpstr>Fonts Used</vt:lpstr>
      </vt:variant>
      <vt:variant>
        <vt:i4>16</vt:i4>
      </vt:variant>
      <vt:variant>
        <vt:lpstr>Theme</vt:lpstr>
      </vt:variant>
      <vt:variant>
        <vt:i4>6</vt:i4>
      </vt:variant>
      <vt:variant>
        <vt:lpstr>Embedded OLE Servers</vt:lpstr>
      </vt:variant>
      <vt:variant>
        <vt:i4>1</vt:i4>
      </vt:variant>
      <vt:variant>
        <vt:lpstr>Slide Titles</vt:lpstr>
      </vt:variant>
      <vt:variant>
        <vt:i4>25</vt:i4>
      </vt:variant>
    </vt:vector>
  </HeadingPairs>
  <TitlesOfParts>
    <vt:vector size="48" baseType="lpstr">
      <vt:lpstr>Aptos</vt:lpstr>
      <vt:lpstr>Aptos Display</vt:lpstr>
      <vt:lpstr>Arial</vt:lpstr>
      <vt:lpstr>Calibri</vt:lpstr>
      <vt:lpstr>Calibri Light</vt:lpstr>
      <vt:lpstr>Cascadia Code</vt:lpstr>
      <vt:lpstr>Consolas</vt:lpstr>
      <vt:lpstr>Segoe UI</vt:lpstr>
      <vt:lpstr>Segoe UI </vt:lpstr>
      <vt:lpstr>Segoe UI Semibold</vt:lpstr>
      <vt:lpstr>Segoe UI Semibold 8</vt:lpstr>
      <vt:lpstr>Segoe UI Variable Display</vt:lpstr>
      <vt:lpstr>Segoe UI Variable Display Semibold</vt:lpstr>
      <vt:lpstr>Segoe UI Variable Text</vt:lpstr>
      <vt:lpstr>Söhne</vt:lpstr>
      <vt:lpstr>Wingdings</vt:lpstr>
      <vt:lpstr>Office Theme</vt:lpstr>
      <vt:lpstr>5_Black Template</vt:lpstr>
      <vt:lpstr>4_Azure black</vt:lpstr>
      <vt:lpstr>1_White Template</vt:lpstr>
      <vt:lpstr>3_Black Template</vt:lpstr>
      <vt:lpstr>1_Office Theme</vt:lpstr>
      <vt:lpstr>think-cell Slide</vt:lpstr>
      <vt:lpstr>Azure AI Services</vt:lpstr>
      <vt:lpstr>High Level Data Flow</vt:lpstr>
      <vt:lpstr>Overview</vt:lpstr>
      <vt:lpstr>Azure Speech Services</vt:lpstr>
      <vt:lpstr>Azure Speech Services – Industry Scenarios</vt:lpstr>
      <vt:lpstr>Azure Speech Service Pricing (Apr’24, NE)</vt:lpstr>
      <vt:lpstr>Azure OpenAI Services</vt:lpstr>
      <vt:lpstr>Dall-E generated images in MS Designer</vt:lpstr>
      <vt:lpstr>Azure OpenAI Service Pricing</vt:lpstr>
      <vt:lpstr>Azure AI Translator</vt:lpstr>
      <vt:lpstr>Azure Translator Service Pricing</vt:lpstr>
      <vt:lpstr>Azure computer vision service</vt:lpstr>
      <vt:lpstr>Azure Document Intelligence Service</vt:lpstr>
      <vt:lpstr>Irish Driving License</vt:lpstr>
      <vt:lpstr>Greek Driving License</vt:lpstr>
      <vt:lpstr>Azure Document Intelligence Pricing</vt:lpstr>
      <vt:lpstr>Azure Custom Vision Service</vt:lpstr>
      <vt:lpstr>Azure Custom Vision – Image Recognition with a pre-trained model</vt:lpstr>
      <vt:lpstr>Azure Custom Vision Pricing</vt:lpstr>
      <vt:lpstr>Key generative AI use cases across the Financial Services Industry</vt:lpstr>
      <vt:lpstr>Partner’s Solution Accelerators</vt:lpstr>
      <vt:lpstr>Azure AI</vt:lpstr>
      <vt:lpstr>The Microsoft Azure AI Portfolio </vt:lpstr>
      <vt:lpstr>Microsoft’s Principles of Responsible AI</vt:lpstr>
      <vt:lpstr>Towards a Microsoft Content Moderation Suite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122</cp:revision>
  <dcterms:created xsi:type="dcterms:W3CDTF">2024-04-25T21:13:06Z</dcterms:created>
  <dcterms:modified xsi:type="dcterms:W3CDTF">2024-04-26T14:54:49Z</dcterms:modified>
</cp:coreProperties>
</file>